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617" r:id="rId2"/>
    <p:sldId id="796" r:id="rId3"/>
    <p:sldId id="662" r:id="rId4"/>
    <p:sldId id="694" r:id="rId5"/>
    <p:sldId id="767" r:id="rId6"/>
    <p:sldId id="733" r:id="rId7"/>
    <p:sldId id="741" r:id="rId8"/>
    <p:sldId id="742" r:id="rId9"/>
    <p:sldId id="734" r:id="rId10"/>
    <p:sldId id="743" r:id="rId11"/>
    <p:sldId id="667" r:id="rId12"/>
    <p:sldId id="804" r:id="rId13"/>
    <p:sldId id="803" r:id="rId14"/>
    <p:sldId id="805" r:id="rId15"/>
    <p:sldId id="806" r:id="rId16"/>
    <p:sldId id="807" r:id="rId17"/>
    <p:sldId id="716" r:id="rId18"/>
    <p:sldId id="717" r:id="rId19"/>
    <p:sldId id="744" r:id="rId20"/>
    <p:sldId id="735" r:id="rId21"/>
    <p:sldId id="749" r:id="rId22"/>
    <p:sldId id="746" r:id="rId23"/>
    <p:sldId id="648" r:id="rId24"/>
    <p:sldId id="752" r:id="rId25"/>
    <p:sldId id="751" r:id="rId26"/>
    <p:sldId id="649" r:id="rId27"/>
    <p:sldId id="745" r:id="rId28"/>
    <p:sldId id="737" r:id="rId29"/>
    <p:sldId id="738" r:id="rId30"/>
    <p:sldId id="723" r:id="rId31"/>
    <p:sldId id="797" r:id="rId32"/>
    <p:sldId id="798" r:id="rId33"/>
    <p:sldId id="799" r:id="rId34"/>
    <p:sldId id="800" r:id="rId35"/>
    <p:sldId id="801" r:id="rId36"/>
    <p:sldId id="802" r:id="rId37"/>
    <p:sldId id="747" r:id="rId38"/>
    <p:sldId id="808" r:id="rId39"/>
    <p:sldId id="727" r:id="rId40"/>
    <p:sldId id="768" r:id="rId41"/>
    <p:sldId id="753" r:id="rId42"/>
    <p:sldId id="754" r:id="rId43"/>
    <p:sldId id="769" r:id="rId44"/>
    <p:sldId id="760" r:id="rId45"/>
    <p:sldId id="761" r:id="rId46"/>
    <p:sldId id="685" r:id="rId47"/>
    <p:sldId id="773" r:id="rId48"/>
    <p:sldId id="770" r:id="rId49"/>
    <p:sldId id="790" r:id="rId50"/>
    <p:sldId id="771" r:id="rId51"/>
    <p:sldId id="791" r:id="rId52"/>
    <p:sldId id="792" r:id="rId53"/>
    <p:sldId id="739" r:id="rId54"/>
    <p:sldId id="763" r:id="rId55"/>
    <p:sldId id="794" r:id="rId56"/>
    <p:sldId id="772" r:id="rId57"/>
    <p:sldId id="722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16"/>
    <p:restoredTop sz="86748"/>
  </p:normalViewPr>
  <p:slideViewPr>
    <p:cSldViewPr snapToGrid="0" snapToObjects="1">
      <p:cViewPr>
        <p:scale>
          <a:sx n="72" d="100"/>
          <a:sy n="72" d="100"/>
        </p:scale>
        <p:origin x="3776" y="1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1" d="100"/>
          <a:sy n="131" d="100"/>
        </p:scale>
        <p:origin x="416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2548D5-4726-F949-A3BA-C2248ECBAC55}" type="datetimeFigureOut">
              <a:rPr lang="en-US" smtClean="0"/>
              <a:t>9/3/20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BC4798-B483-8F40-8CC7-1F54013FB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47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70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18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5103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Pick an order for two reasons: sequential processor and pruning</a:t>
            </a:r>
            <a:endParaRPr lang="en-US" dirty="0">
              <a:latin typeface="Arial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19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233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562BC8-C3F2-47A7-AF2C-13A94AF36327}" type="slidenum">
              <a:rPr lang="en-US" smtClean="0">
                <a:latin typeface="Arial" charset="0"/>
              </a:rPr>
              <a:pPr/>
              <a:t>20</a:t>
            </a:fld>
            <a:endParaRPr lang="en-US">
              <a:latin typeface="Arial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397625" cy="3598863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968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8ADE4E-6B6A-43C5-A4E7-3C3886E87B4F}" type="slidenum">
              <a:rPr lang="en-US" smtClean="0">
                <a:latin typeface="Arial" charset="0"/>
              </a:rPr>
              <a:pPr/>
              <a:t>28</a:t>
            </a:fld>
            <a:endParaRPr lang="en-US">
              <a:latin typeface="Arial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676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DCDB44-FDFA-4020-8765-16E5EDF522FD}" type="slidenum">
              <a:rPr lang="en-US" smtClean="0">
                <a:latin typeface="Arial" charset="0"/>
              </a:rPr>
              <a:pPr/>
              <a:t>29</a:t>
            </a:fld>
            <a:endParaRPr lang="en-US">
              <a:latin typeface="Arial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7709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5D6F6B2-B4A7-4DD8-9C8A-489B85C4F060}" type="slidenum">
              <a:rPr lang="en-US" smtClean="0">
                <a:latin typeface="Arial" charset="0"/>
              </a:rPr>
              <a:pPr/>
              <a:t>30</a:t>
            </a:fld>
            <a:endParaRPr lang="en-US">
              <a:latin typeface="Arial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2206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Pick an order for two reasons: sequential processor and pruning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37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587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Pick an order for two reasons: sequential processor and pruning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38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632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0F0E28-396E-4F98-845A-678F748F62CE}" type="slidenum">
              <a:rPr lang="en-US" smtClean="0">
                <a:latin typeface="Arial" charset="0"/>
              </a:rPr>
              <a:pPr/>
              <a:t>39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0468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</a:t>
            </a:r>
            <a:r>
              <a:rPr lang="en-US" baseline="0" dirty="0"/>
              <a:t> least 10, or otherwise just rather dead; or just 100, or otherwise rather dead; that’s yet something different than </a:t>
            </a:r>
            <a:r>
              <a:rPr lang="en-US" baseline="0" dirty="0" err="1"/>
              <a:t>minimax</a:t>
            </a:r>
            <a:r>
              <a:rPr lang="en-US" baseline="0" dirty="0"/>
              <a:t> or </a:t>
            </a:r>
            <a:r>
              <a:rPr lang="en-US" baseline="0" dirty="0" err="1"/>
              <a:t>expectimax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733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C31169-8967-4479-BD8E-A9DFFFA5AB03}" type="slidenum">
              <a:rPr lang="en-US" smtClean="0">
                <a:latin typeface="Arial" charset="0"/>
              </a:rPr>
              <a:pPr/>
              <a:t>3</a:t>
            </a:fld>
            <a:endParaRPr lang="en-US">
              <a:latin typeface="Arial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8847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6832FB-2179-4C80-8AB1-E690711A109F}" type="slidenum">
              <a:rPr lang="en-US" smtClean="0">
                <a:latin typeface="Arial" charset="0"/>
              </a:rPr>
              <a:pPr/>
              <a:t>47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7031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E13D75-3764-4B96-AB14-8A910A94CEF9}" type="slidenum">
              <a:rPr lang="en-US" smtClean="0">
                <a:latin typeface="Arial" charset="0"/>
              </a:rPr>
              <a:pPr/>
              <a:t>48</a:t>
            </a:fld>
            <a:endParaRPr lang="en-US">
              <a:latin typeface="Arial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9291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Pick an order for two reasons: sequential processor and pruning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49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7321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419C55-7AEA-4EB9-BA9F-F72D46856111}" type="slidenum">
              <a:rPr lang="en-US" smtClean="0">
                <a:latin typeface="Arial" charset="0"/>
              </a:rPr>
              <a:pPr/>
              <a:t>53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9025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FA9C23-4665-4838-ABA4-CC8DE95B3F24}" type="slidenum">
              <a:rPr lang="en-US" smtClean="0">
                <a:latin typeface="Arial" charset="0"/>
              </a:rPr>
              <a:pPr/>
              <a:t>55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2567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python pacman.py -g SmartGhost -l trapped2 -p ExpectimaxAgent -a depth=4,evalFn=better</a:t>
            </a: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FA9C23-4665-4838-ABA4-CC8DE95B3F24}" type="slidenum">
              <a:rPr lang="en-US" smtClean="0">
                <a:latin typeface="Arial" charset="0"/>
              </a:rPr>
              <a:pPr/>
              <a:t>56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738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F027FC-5BC0-42F1-89EB-2B8A298EE3B3}" type="slidenum">
              <a:rPr lang="en-US" smtClean="0">
                <a:latin typeface="Arial" charset="0"/>
              </a:rPr>
              <a:pPr/>
              <a:t>11</a:t>
            </a:fld>
            <a:endParaRPr lang="en-US">
              <a:latin typeface="Arial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We are max</a:t>
            </a:r>
          </a:p>
        </p:txBody>
      </p:sp>
    </p:spTree>
    <p:extLst>
      <p:ext uri="{BB962C8B-B14F-4D97-AF65-F5344CB8AC3E}">
        <p14:creationId xmlns:p14="http://schemas.microsoft.com/office/powerpoint/2010/main" val="293897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F027FC-5BC0-42F1-89EB-2B8A298EE3B3}" type="slidenum">
              <a:rPr lang="en-US" smtClean="0">
                <a:latin typeface="Arial" charset="0"/>
              </a:rPr>
              <a:pPr/>
              <a:t>12</a:t>
            </a:fld>
            <a:endParaRPr lang="en-US">
              <a:latin typeface="Arial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247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F027FC-5BC0-42F1-89EB-2B8A298EE3B3}" type="slidenum">
              <a:rPr lang="en-US" smtClean="0">
                <a:latin typeface="Arial" charset="0"/>
              </a:rPr>
              <a:pPr/>
              <a:t>13</a:t>
            </a:fld>
            <a:endParaRPr lang="en-US">
              <a:latin typeface="Arial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822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F027FC-5BC0-42F1-89EB-2B8A298EE3B3}" type="slidenum">
              <a:rPr lang="en-US" smtClean="0">
                <a:latin typeface="Arial" charset="0"/>
              </a:rPr>
              <a:pPr/>
              <a:t>14</a:t>
            </a:fld>
            <a:endParaRPr lang="en-US">
              <a:latin typeface="Arial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505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F027FC-5BC0-42F1-89EB-2B8A298EE3B3}" type="slidenum">
              <a:rPr lang="en-US" smtClean="0">
                <a:latin typeface="Arial" charset="0"/>
              </a:rPr>
              <a:pPr/>
              <a:t>15</a:t>
            </a:fld>
            <a:endParaRPr lang="en-US">
              <a:latin typeface="Arial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465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F027FC-5BC0-42F1-89EB-2B8A298EE3B3}" type="slidenum">
              <a:rPr lang="en-US" smtClean="0">
                <a:latin typeface="Arial" charset="0"/>
              </a:rPr>
              <a:pPr/>
              <a:t>16</a:t>
            </a:fld>
            <a:endParaRPr lang="en-US">
              <a:latin typeface="Arial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073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D6C518-FBD1-4593-88F8-1133D0309234}" type="slidenum">
              <a:rPr lang="en-US" smtClean="0">
                <a:latin typeface="Arial" charset="0"/>
              </a:rPr>
              <a:pPr/>
              <a:t>17</a:t>
            </a:fld>
            <a:endParaRPr lang="en-US">
              <a:latin typeface="Arial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983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3F7F-A249-F443-B60E-AC4643D570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122363"/>
            <a:ext cx="11350171" cy="1250723"/>
          </a:xfrm>
        </p:spPr>
        <p:txBody>
          <a:bodyPr anchor="b"/>
          <a:lstStyle>
            <a:lvl1pPr algn="ctr">
              <a:defRPr sz="60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&lt;Topic&gt;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2460A7-36E2-254F-A320-97BC77E1CF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200" y="3028724"/>
            <a:ext cx="11350172" cy="59984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CSE 3521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83CFC8-047F-C941-8585-D09B9904EA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0172" y="5522231"/>
            <a:ext cx="3381828" cy="190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91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5A2A7-066E-9046-8121-95F264DCE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254000"/>
            <a:ext cx="11724640" cy="915988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1E8D3-1287-3744-8FAF-4A40CD8A8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724640" cy="45640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BB578A5-C01B-5746-8F37-A8507C26D5D1}"/>
              </a:ext>
            </a:extLst>
          </p:cNvPr>
          <p:cNvCxnSpPr/>
          <p:nvPr userDrawn="1"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856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523303-7D4B-6B4F-B80C-1ED0C4CFC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640" y="1681163"/>
            <a:ext cx="5702935" cy="456555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rgbClr val="C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D4AFBE-D4EB-0E40-8B47-1079AF3A68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4640" y="2505075"/>
            <a:ext cx="5702935" cy="368458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B0DBDC-D697-2741-A295-168C772A4E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6400" y="1681163"/>
            <a:ext cx="5762879" cy="456544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rgbClr val="C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3E66BE-92C4-FC4C-AC21-FE8A32C968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6400" y="2505075"/>
            <a:ext cx="5762880" cy="368458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DC15DA5-5933-2E4C-893D-A908BD329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254000"/>
            <a:ext cx="11724640" cy="915988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5F5A316-8BF4-6148-A76F-D966A9DBE321}"/>
              </a:ext>
            </a:extLst>
          </p:cNvPr>
          <p:cNvCxnSpPr/>
          <p:nvPr userDrawn="1"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0FDD41-D99A-A14A-836E-655A91E30D8C}"/>
              </a:ext>
            </a:extLst>
          </p:cNvPr>
          <p:cNvCxnSpPr>
            <a:cxnSpLocks/>
          </p:cNvCxnSpPr>
          <p:nvPr userDrawn="1"/>
        </p:nvCxnSpPr>
        <p:spPr>
          <a:xfrm>
            <a:off x="6145428" y="1681163"/>
            <a:ext cx="0" cy="4508500"/>
          </a:xfrm>
          <a:prstGeom prst="line">
            <a:avLst/>
          </a:prstGeom>
          <a:ln w="222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A03C1A-2431-1A4A-8332-630616C534BD}"/>
              </a:ext>
            </a:extLst>
          </p:cNvPr>
          <p:cNvCxnSpPr>
            <a:cxnSpLocks/>
          </p:cNvCxnSpPr>
          <p:nvPr userDrawn="1"/>
        </p:nvCxnSpPr>
        <p:spPr>
          <a:xfrm>
            <a:off x="234696" y="2230186"/>
            <a:ext cx="5762879" cy="0"/>
          </a:xfrm>
          <a:prstGeom prst="line">
            <a:avLst/>
          </a:prstGeom>
          <a:ln w="222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3D423DE-EE3D-144E-8305-FAD82E00DC73}"/>
              </a:ext>
            </a:extLst>
          </p:cNvPr>
          <p:cNvCxnSpPr>
            <a:cxnSpLocks/>
          </p:cNvCxnSpPr>
          <p:nvPr userDrawn="1"/>
        </p:nvCxnSpPr>
        <p:spPr>
          <a:xfrm>
            <a:off x="6256401" y="2230186"/>
            <a:ext cx="5762879" cy="0"/>
          </a:xfrm>
          <a:prstGeom prst="line">
            <a:avLst/>
          </a:prstGeom>
          <a:ln w="222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979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84DFD9-2B07-AE4F-9A3C-2EEFC6FB2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254000"/>
            <a:ext cx="11724640" cy="915988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2471FE-D852-2441-85E8-46B1B30A4C7F}"/>
              </a:ext>
            </a:extLst>
          </p:cNvPr>
          <p:cNvCxnSpPr/>
          <p:nvPr userDrawn="1"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183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3F7F-A249-F443-B60E-AC4643D570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122363"/>
            <a:ext cx="11350171" cy="1250723"/>
          </a:xfrm>
        </p:spPr>
        <p:txBody>
          <a:bodyPr anchor="b"/>
          <a:lstStyle>
            <a:lvl1pPr algn="ctr">
              <a:defRPr sz="60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&lt;Topic&gt;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83CFC8-047F-C941-8585-D09B9904EA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0172" y="5522231"/>
            <a:ext cx="3381828" cy="190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4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6F32A6-A96D-DA45-A47A-D02A0A9FC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DD3DD-323F-6F4A-9A75-123C3C9D6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3217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5" r:id="rId4"/>
    <p:sldLayoutId id="2147483658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Ø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ü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ai.berkeley.edu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5.xml"/><Relationship Id="rId7" Type="http://schemas.openxmlformats.org/officeDocument/2006/relationships/image" Target="../media/image14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26.png"/><Relationship Id="rId4" Type="http://schemas.openxmlformats.org/officeDocument/2006/relationships/image" Target="../media/image25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88843" y="1263375"/>
            <a:ext cx="12192000" cy="14700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CSE 3521: </a:t>
            </a:r>
            <a:br>
              <a:rPr lang="en-US" dirty="0"/>
            </a:br>
            <a:r>
              <a:rPr lang="en-US" dirty="0"/>
              <a:t>Introduction to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2"/>
            <a:ext cx="5867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9" tIns="45719" rIns="91439" bIns="45719">
            <a:spAutoFit/>
          </a:bodyPr>
          <a:lstStyle/>
          <a:p>
            <a:pPr>
              <a:spcBef>
                <a:spcPct val="50000"/>
              </a:spcBef>
            </a:pPr>
            <a:endParaRPr lang="en-US" sz="2400"/>
          </a:p>
        </p:txBody>
      </p:sp>
      <p:pic>
        <p:nvPicPr>
          <p:cNvPr id="26625" name="Picture 1" descr="C:\Temp\ketrina\Lecture1-Introdu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72384" y="2466283"/>
            <a:ext cx="5245344" cy="2342669"/>
          </a:xfrm>
          <a:prstGeom prst="rect">
            <a:avLst/>
          </a:prstGeom>
          <a:noFill/>
        </p:spPr>
      </p:pic>
      <p:sp>
        <p:nvSpPr>
          <p:cNvPr id="6" name="Text Box 8">
            <a:extLst>
              <a:ext uri="{FF2B5EF4-FFF2-40B4-BE49-F238E27FC236}">
                <a16:creationId xmlns:a16="http://schemas.microsoft.com/office/drawing/2014/main" id="{4519C585-32F4-2749-8E97-60A41CDE1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8625" y="6479233"/>
            <a:ext cx="7177570" cy="261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100" dirty="0">
                <a:latin typeface="Calibri"/>
                <a:cs typeface="Calibri"/>
              </a:rPr>
              <a:t>[Many slides are adapted from </a:t>
            </a:r>
            <a:r>
              <a:rPr lang="en-US" sz="1100" dirty="0">
                <a:cs typeface="Calibri"/>
              </a:rPr>
              <a:t>the </a:t>
            </a:r>
            <a:r>
              <a:rPr lang="en-US" sz="1100" dirty="0">
                <a:cs typeface="Calibri"/>
                <a:hlinkClick r:id="rId4"/>
              </a:rPr>
              <a:t>UC Berkeley. </a:t>
            </a:r>
            <a:r>
              <a:rPr lang="en-US" sz="1100" dirty="0">
                <a:latin typeface="Calibri"/>
                <a:cs typeface="Calibri"/>
                <a:hlinkClick r:id="rId4"/>
              </a:rPr>
              <a:t>CS188 Intro to AI</a:t>
            </a:r>
            <a:r>
              <a:rPr lang="en-US" sz="1100" dirty="0">
                <a:latin typeface="Calibri"/>
                <a:cs typeface="Calibri"/>
              </a:rPr>
              <a:t> at UC Berkeley and previous CSE 3521 course at OSU.]</a:t>
            </a:r>
          </a:p>
        </p:txBody>
      </p:sp>
    </p:spTree>
    <p:extLst>
      <p:ext uri="{BB962C8B-B14F-4D97-AF65-F5344CB8AC3E}">
        <p14:creationId xmlns:p14="http://schemas.microsoft.com/office/powerpoint/2010/main" val="2981562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Minimax</a:t>
            </a:r>
            <a:r>
              <a:rPr lang="en-US" dirty="0"/>
              <a:t> Values</a:t>
            </a:r>
          </a:p>
        </p:txBody>
      </p:sp>
      <p:grpSp>
        <p:nvGrpSpPr>
          <p:cNvPr id="81" name="Group 80"/>
          <p:cNvGrpSpPr/>
          <p:nvPr/>
        </p:nvGrpSpPr>
        <p:grpSpPr>
          <a:xfrm>
            <a:off x="2476500" y="3340100"/>
            <a:ext cx="6781800" cy="2230830"/>
            <a:chOff x="1676400" y="1447800"/>
            <a:chExt cx="8763000" cy="2882533"/>
          </a:xfrm>
        </p:grpSpPr>
        <p:sp>
          <p:nvSpPr>
            <p:cNvPr id="6" name="Rectangle 5"/>
            <p:cNvSpPr/>
            <p:nvPr/>
          </p:nvSpPr>
          <p:spPr>
            <a:xfrm>
              <a:off x="5105400" y="14478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7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 flipH="1">
              <a:off x="5410200" y="152400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Oval 7"/>
            <p:cNvSpPr/>
            <p:nvPr/>
          </p:nvSpPr>
          <p:spPr>
            <a:xfrm>
              <a:off x="6127260" y="16002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 rot="10800000" flipV="1">
              <a:off x="3657600" y="1905000"/>
              <a:ext cx="2362200" cy="381000"/>
            </a:xfrm>
            <a:prstGeom prst="line">
              <a:avLst/>
            </a:prstGeom>
            <a:ln w="28575">
              <a:solidFill>
                <a:srgbClr val="00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019800" y="1905000"/>
              <a:ext cx="2286000" cy="381000"/>
            </a:xfrm>
            <a:prstGeom prst="line">
              <a:avLst/>
            </a:prstGeom>
            <a:ln w="28575">
              <a:solidFill>
                <a:srgbClr val="00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 flipV="1">
              <a:off x="7239000" y="2819400"/>
              <a:ext cx="10668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305800" y="2819400"/>
              <a:ext cx="12192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0800000" flipV="1">
              <a:off x="2590801" y="2819400"/>
              <a:ext cx="10668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657601" y="2819400"/>
              <a:ext cx="12192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986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324600" y="15005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0" name="Rectangle 49"/>
            <p:cNvSpPr/>
            <p:nvPr/>
          </p:nvSpPr>
          <p:spPr>
            <a:xfrm>
              <a:off x="2743200" y="23622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1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>
              <a:off x="2774460" y="242277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" name="Oval 51"/>
            <p:cNvSpPr/>
            <p:nvPr/>
          </p:nvSpPr>
          <p:spPr>
            <a:xfrm>
              <a:off x="376506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3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962400" y="24149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4" name="Rectangle 53"/>
            <p:cNvSpPr/>
            <p:nvPr/>
          </p:nvSpPr>
          <p:spPr>
            <a:xfrm>
              <a:off x="7391400" y="23622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5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 flipH="1">
              <a:off x="8001000" y="243840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" name="Oval 55"/>
            <p:cNvSpPr/>
            <p:nvPr/>
          </p:nvSpPr>
          <p:spPr>
            <a:xfrm>
              <a:off x="841326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610600" y="24149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8" name="Rectangle 57"/>
            <p:cNvSpPr/>
            <p:nvPr/>
          </p:nvSpPr>
          <p:spPr>
            <a:xfrm>
              <a:off x="1676400" y="32766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9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>
              <a:off x="1707660" y="333717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" name="Oval 59"/>
            <p:cNvSpPr/>
            <p:nvPr/>
          </p:nvSpPr>
          <p:spPr>
            <a:xfrm>
              <a:off x="269826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1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590800" y="33293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2" name="Rectangle 61"/>
            <p:cNvSpPr/>
            <p:nvPr/>
          </p:nvSpPr>
          <p:spPr>
            <a:xfrm>
              <a:off x="3962400" y="32766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3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>
              <a:off x="3993660" y="333717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" name="Oval 63"/>
            <p:cNvSpPr/>
            <p:nvPr/>
          </p:nvSpPr>
          <p:spPr>
            <a:xfrm>
              <a:off x="498426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5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425373" y="33293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6" name="Rectangle 65"/>
            <p:cNvSpPr/>
            <p:nvPr/>
          </p:nvSpPr>
          <p:spPr>
            <a:xfrm>
              <a:off x="6324600" y="32766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7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 flipH="1">
              <a:off x="6934200" y="335280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8" name="Oval 67"/>
            <p:cNvSpPr/>
            <p:nvPr/>
          </p:nvSpPr>
          <p:spPr>
            <a:xfrm>
              <a:off x="734646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9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239000" y="33293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0" name="Rectangle 69"/>
            <p:cNvSpPr/>
            <p:nvPr/>
          </p:nvSpPr>
          <p:spPr>
            <a:xfrm>
              <a:off x="8610600" y="32766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71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 flipH="1">
              <a:off x="9220200" y="335280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2" name="Oval 71"/>
            <p:cNvSpPr/>
            <p:nvPr/>
          </p:nvSpPr>
          <p:spPr>
            <a:xfrm>
              <a:off x="963246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73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0073573" y="33293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7" name="TextBox 76"/>
            <p:cNvSpPr txBox="1"/>
            <p:nvPr/>
          </p:nvSpPr>
          <p:spPr>
            <a:xfrm>
              <a:off x="9207357" y="3733800"/>
              <a:ext cx="838200" cy="596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+8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894816" y="3733799"/>
              <a:ext cx="838200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-10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630220" y="3733799"/>
              <a:ext cx="838200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-5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267164" y="3733799"/>
              <a:ext cx="838200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-8</a:t>
              </a: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419100" y="1583035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States Under Agent’s Control: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914900" y="57785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latin typeface="Calibri" pitchFamily="34" charset="0"/>
              </a:rPr>
              <a:t>Terminal States:</a:t>
            </a:r>
          </a:p>
        </p:txBody>
      </p:sp>
      <p:pic>
        <p:nvPicPr>
          <p:cNvPr id="92" name="Picture 9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800383" y="2044700"/>
            <a:ext cx="2920953" cy="457112"/>
          </a:xfrm>
          <a:prstGeom prst="rect">
            <a:avLst/>
          </a:prstGeom>
          <a:noFill/>
          <a:ln/>
          <a:effectLst/>
        </p:spPr>
      </p:pic>
      <p:pic>
        <p:nvPicPr>
          <p:cNvPr id="85" name="Picture 8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5245616" y="6235700"/>
            <a:ext cx="1574284" cy="278890"/>
          </a:xfrm>
          <a:prstGeom prst="rect">
            <a:avLst/>
          </a:prstGeom>
          <a:noFill/>
          <a:ln/>
          <a:effectLst/>
        </p:spPr>
      </p:pic>
      <p:sp>
        <p:nvSpPr>
          <p:cNvPr id="86" name="Right Arrow 85"/>
          <p:cNvSpPr/>
          <p:nvPr/>
        </p:nvSpPr>
        <p:spPr>
          <a:xfrm rot="1943663">
            <a:off x="3779104" y="2521378"/>
            <a:ext cx="1706429" cy="304800"/>
          </a:xfrm>
          <a:prstGeom prst="rightArrow">
            <a:avLst/>
          </a:prstGeom>
          <a:solidFill>
            <a:srgbClr val="CCEC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6972300" y="1587500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alibri" pitchFamily="34" charset="0"/>
              </a:rPr>
              <a:t>States Under Opponent’s Control:</a:t>
            </a:r>
          </a:p>
        </p:txBody>
      </p:sp>
      <p:pic>
        <p:nvPicPr>
          <p:cNvPr id="93" name="Picture 92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7632751" y="2044700"/>
            <a:ext cx="2919874" cy="456943"/>
          </a:xfrm>
          <a:prstGeom prst="rect">
            <a:avLst/>
          </a:prstGeom>
          <a:noFill/>
          <a:ln/>
          <a:effectLst/>
        </p:spPr>
      </p:pic>
      <p:sp>
        <p:nvSpPr>
          <p:cNvPr id="90" name="Right Arrow 89"/>
          <p:cNvSpPr/>
          <p:nvPr/>
        </p:nvSpPr>
        <p:spPr>
          <a:xfrm rot="8255959">
            <a:off x="7881687" y="3164951"/>
            <a:ext cx="1406806" cy="304800"/>
          </a:xfrm>
          <a:prstGeom prst="rightArrow">
            <a:avLst/>
          </a:prstGeom>
          <a:solidFill>
            <a:srgbClr val="FF999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95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/>
      <p:bldP spid="86" grpId="0" animBg="1"/>
      <p:bldP spid="87" grpId="0"/>
      <p:bldP spid="9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Tic-</a:t>
            </a:r>
            <a:r>
              <a:rPr lang="en-US" dirty="0" err="1"/>
              <a:t>Tac</a:t>
            </a:r>
            <a:r>
              <a:rPr lang="en-US" dirty="0"/>
              <a:t>-Toe Game Tree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5050" y="1625600"/>
            <a:ext cx="6840141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93945" y="3028551"/>
            <a:ext cx="911105" cy="900511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18454" y="3977799"/>
            <a:ext cx="747430" cy="830477"/>
          </a:xfrm>
          <a:prstGeom prst="rect">
            <a:avLst/>
          </a:prstGeom>
          <a:noFill/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5100" y="3733970"/>
            <a:ext cx="4419600" cy="216549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856B7FCB-D3C7-9C4B-9926-F2C37D9FF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18454" y="2103886"/>
            <a:ext cx="747430" cy="830477"/>
          </a:xfrm>
          <a:prstGeom prst="rect">
            <a:avLst/>
          </a:prstGeom>
          <a:noFill/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0C6B591E-113D-E749-A6A1-D0E99C8EE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54779" y="1426564"/>
            <a:ext cx="911105" cy="9005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9868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Tic-</a:t>
            </a:r>
            <a:r>
              <a:rPr lang="en-US" dirty="0" err="1"/>
              <a:t>Tac</a:t>
            </a:r>
            <a:r>
              <a:rPr lang="en-US" dirty="0"/>
              <a:t>-Toe Game Tree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5050" y="1625600"/>
            <a:ext cx="6840141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93945" y="3028551"/>
            <a:ext cx="911105" cy="900511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18454" y="3977799"/>
            <a:ext cx="747430" cy="830477"/>
          </a:xfrm>
          <a:prstGeom prst="rect">
            <a:avLst/>
          </a:prstGeom>
          <a:noFill/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5100" y="3733970"/>
            <a:ext cx="4419600" cy="216549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856B7FCB-D3C7-9C4B-9926-F2C37D9FF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18454" y="2103886"/>
            <a:ext cx="747430" cy="830477"/>
          </a:xfrm>
          <a:prstGeom prst="rect">
            <a:avLst/>
          </a:prstGeom>
          <a:noFill/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0C6B591E-113D-E749-A6A1-D0E99C8EE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54779" y="1426564"/>
            <a:ext cx="911105" cy="900511"/>
          </a:xfrm>
          <a:prstGeom prst="rect">
            <a:avLst/>
          </a:prstGeo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1342933-69C3-4247-A0AB-DC6B011C774E}"/>
              </a:ext>
            </a:extLst>
          </p:cNvPr>
          <p:cNvSpPr/>
          <p:nvPr/>
        </p:nvSpPr>
        <p:spPr>
          <a:xfrm>
            <a:off x="3046809" y="1625600"/>
            <a:ext cx="6214234" cy="1622349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DE38A8-FB95-F84C-9EEC-62FE4F2D6666}"/>
              </a:ext>
            </a:extLst>
          </p:cNvPr>
          <p:cNvSpPr/>
          <p:nvPr/>
        </p:nvSpPr>
        <p:spPr>
          <a:xfrm flipH="1">
            <a:off x="2305049" y="1778000"/>
            <a:ext cx="871939" cy="24618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104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Tic-</a:t>
            </a:r>
            <a:r>
              <a:rPr lang="en-US" dirty="0" err="1"/>
              <a:t>Tac</a:t>
            </a:r>
            <a:r>
              <a:rPr lang="en-US" dirty="0"/>
              <a:t>-Toe Game Tree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5050" y="1625600"/>
            <a:ext cx="6840141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93945" y="3028551"/>
            <a:ext cx="911105" cy="900511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18454" y="3977799"/>
            <a:ext cx="747430" cy="830477"/>
          </a:xfrm>
          <a:prstGeom prst="rect">
            <a:avLst/>
          </a:prstGeom>
          <a:noFill/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5100" y="3733970"/>
            <a:ext cx="4419600" cy="216549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856B7FCB-D3C7-9C4B-9926-F2C37D9FF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18454" y="2103886"/>
            <a:ext cx="747430" cy="830477"/>
          </a:xfrm>
          <a:prstGeom prst="rect">
            <a:avLst/>
          </a:prstGeom>
          <a:noFill/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0C6B591E-113D-E749-A6A1-D0E99C8EE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54779" y="1426564"/>
            <a:ext cx="911105" cy="900511"/>
          </a:xfrm>
          <a:prstGeom prst="rect">
            <a:avLst/>
          </a:prstGeo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1342933-69C3-4247-A0AB-DC6B011C774E}"/>
              </a:ext>
            </a:extLst>
          </p:cNvPr>
          <p:cNvSpPr/>
          <p:nvPr/>
        </p:nvSpPr>
        <p:spPr>
          <a:xfrm>
            <a:off x="3046809" y="2479797"/>
            <a:ext cx="782729" cy="76815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DE38A8-FB95-F84C-9EEC-62FE4F2D6666}"/>
              </a:ext>
            </a:extLst>
          </p:cNvPr>
          <p:cNvSpPr/>
          <p:nvPr/>
        </p:nvSpPr>
        <p:spPr>
          <a:xfrm flipH="1">
            <a:off x="2305049" y="1778000"/>
            <a:ext cx="871939" cy="24618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60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5050" y="1625600"/>
            <a:ext cx="6840141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Tic-</a:t>
            </a:r>
            <a:r>
              <a:rPr lang="en-US" dirty="0" err="1"/>
              <a:t>Tac</a:t>
            </a:r>
            <a:r>
              <a:rPr lang="en-US" dirty="0"/>
              <a:t>-Toe Game Tree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93945" y="3028551"/>
            <a:ext cx="911105" cy="900511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18454" y="3977799"/>
            <a:ext cx="747430" cy="830477"/>
          </a:xfrm>
          <a:prstGeom prst="rect">
            <a:avLst/>
          </a:prstGeom>
          <a:noFill/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5100" y="3733970"/>
            <a:ext cx="4419600" cy="216549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856B7FCB-D3C7-9C4B-9926-F2C37D9FF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18454" y="2103886"/>
            <a:ext cx="747430" cy="830477"/>
          </a:xfrm>
          <a:prstGeom prst="rect">
            <a:avLst/>
          </a:prstGeom>
          <a:noFill/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0C6B591E-113D-E749-A6A1-D0E99C8EE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54779" y="1426564"/>
            <a:ext cx="911105" cy="900511"/>
          </a:xfrm>
          <a:prstGeom prst="rect">
            <a:avLst/>
          </a:prstGeo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1342933-69C3-4247-A0AB-DC6B011C774E}"/>
              </a:ext>
            </a:extLst>
          </p:cNvPr>
          <p:cNvSpPr/>
          <p:nvPr/>
        </p:nvSpPr>
        <p:spPr>
          <a:xfrm>
            <a:off x="3137823" y="3244421"/>
            <a:ext cx="2684639" cy="768152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DE38A8-FB95-F84C-9EEC-62FE4F2D6666}"/>
              </a:ext>
            </a:extLst>
          </p:cNvPr>
          <p:cNvSpPr/>
          <p:nvPr/>
        </p:nvSpPr>
        <p:spPr>
          <a:xfrm flipH="1">
            <a:off x="2265884" y="2695994"/>
            <a:ext cx="871939" cy="24618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360E6D-1B89-2E40-B3A3-65559EDC5837}"/>
              </a:ext>
            </a:extLst>
          </p:cNvPr>
          <p:cNvSpPr/>
          <p:nvPr/>
        </p:nvSpPr>
        <p:spPr>
          <a:xfrm>
            <a:off x="3046809" y="2479797"/>
            <a:ext cx="782729" cy="76815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58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5050" y="1625600"/>
            <a:ext cx="6840141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Tic-</a:t>
            </a:r>
            <a:r>
              <a:rPr lang="en-US" dirty="0" err="1"/>
              <a:t>Tac</a:t>
            </a:r>
            <a:r>
              <a:rPr lang="en-US" dirty="0"/>
              <a:t>-Toe Game Tree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93945" y="3028551"/>
            <a:ext cx="911105" cy="900511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18454" y="3977799"/>
            <a:ext cx="747430" cy="830477"/>
          </a:xfrm>
          <a:prstGeom prst="rect">
            <a:avLst/>
          </a:prstGeom>
          <a:noFill/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5100" y="3733970"/>
            <a:ext cx="4419600" cy="216549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856B7FCB-D3C7-9C4B-9926-F2C37D9FF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18454" y="2103886"/>
            <a:ext cx="747430" cy="830477"/>
          </a:xfrm>
          <a:prstGeom prst="rect">
            <a:avLst/>
          </a:prstGeom>
          <a:noFill/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0C6B591E-113D-E749-A6A1-D0E99C8EE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54779" y="1426564"/>
            <a:ext cx="911105" cy="900511"/>
          </a:xfrm>
          <a:prstGeom prst="rect">
            <a:avLst/>
          </a:prstGeo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1342933-69C3-4247-A0AB-DC6B011C774E}"/>
              </a:ext>
            </a:extLst>
          </p:cNvPr>
          <p:cNvSpPr/>
          <p:nvPr/>
        </p:nvSpPr>
        <p:spPr>
          <a:xfrm>
            <a:off x="3137823" y="3244421"/>
            <a:ext cx="691715" cy="768152"/>
          </a:xfrm>
          <a:prstGeom prst="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DE38A8-FB95-F84C-9EEC-62FE4F2D6666}"/>
              </a:ext>
            </a:extLst>
          </p:cNvPr>
          <p:cNvSpPr/>
          <p:nvPr/>
        </p:nvSpPr>
        <p:spPr>
          <a:xfrm flipH="1">
            <a:off x="2265884" y="2695994"/>
            <a:ext cx="871939" cy="24618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360E6D-1B89-2E40-B3A3-65559EDC5837}"/>
              </a:ext>
            </a:extLst>
          </p:cNvPr>
          <p:cNvSpPr/>
          <p:nvPr/>
        </p:nvSpPr>
        <p:spPr>
          <a:xfrm>
            <a:off x="3046809" y="2479797"/>
            <a:ext cx="782729" cy="76815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557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5050" y="1625600"/>
            <a:ext cx="6840141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Tic-</a:t>
            </a:r>
            <a:r>
              <a:rPr lang="en-US" dirty="0" err="1"/>
              <a:t>Tac</a:t>
            </a:r>
            <a:r>
              <a:rPr lang="en-US" dirty="0"/>
              <a:t>-Toe Game Tree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93945" y="3028551"/>
            <a:ext cx="911105" cy="900511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18454" y="3977799"/>
            <a:ext cx="747430" cy="830477"/>
          </a:xfrm>
          <a:prstGeom prst="rect">
            <a:avLst/>
          </a:prstGeom>
          <a:noFill/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5100" y="3733970"/>
            <a:ext cx="4419600" cy="216549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856B7FCB-D3C7-9C4B-9926-F2C37D9FF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18454" y="2103886"/>
            <a:ext cx="747430" cy="830477"/>
          </a:xfrm>
          <a:prstGeom prst="rect">
            <a:avLst/>
          </a:prstGeom>
          <a:noFill/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0C6B591E-113D-E749-A6A1-D0E99C8EE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54779" y="1426564"/>
            <a:ext cx="911105" cy="900511"/>
          </a:xfrm>
          <a:prstGeom prst="rect">
            <a:avLst/>
          </a:prstGeo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1342933-69C3-4247-A0AB-DC6B011C774E}"/>
              </a:ext>
            </a:extLst>
          </p:cNvPr>
          <p:cNvSpPr/>
          <p:nvPr/>
        </p:nvSpPr>
        <p:spPr>
          <a:xfrm>
            <a:off x="3137823" y="3244421"/>
            <a:ext cx="691715" cy="768152"/>
          </a:xfrm>
          <a:prstGeom prst="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360E6D-1B89-2E40-B3A3-65559EDC5837}"/>
              </a:ext>
            </a:extLst>
          </p:cNvPr>
          <p:cNvSpPr/>
          <p:nvPr/>
        </p:nvSpPr>
        <p:spPr>
          <a:xfrm>
            <a:off x="3046809" y="2479797"/>
            <a:ext cx="782729" cy="76815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062A1B-2918-314A-8546-BFFF441EC5B0}"/>
              </a:ext>
            </a:extLst>
          </p:cNvPr>
          <p:cNvSpPr/>
          <p:nvPr/>
        </p:nvSpPr>
        <p:spPr>
          <a:xfrm flipV="1">
            <a:off x="3046809" y="4102145"/>
            <a:ext cx="2760022" cy="891885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FE2566-E5F5-9545-A64F-180EAA586C26}"/>
              </a:ext>
            </a:extLst>
          </p:cNvPr>
          <p:cNvSpPr/>
          <p:nvPr/>
        </p:nvSpPr>
        <p:spPr>
          <a:xfrm flipH="1">
            <a:off x="2344216" y="3523440"/>
            <a:ext cx="708269" cy="24618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74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Adversarial Search (</a:t>
            </a:r>
            <a:r>
              <a:rPr lang="en-US" dirty="0" err="1"/>
              <a:t>Minimax</a:t>
            </a:r>
            <a:r>
              <a:rPr lang="en-US" dirty="0"/>
              <a:t>)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379412" y="1547018"/>
            <a:ext cx="7288417" cy="4525963"/>
          </a:xfrm>
        </p:spPr>
        <p:txBody>
          <a:bodyPr/>
          <a:lstStyle/>
          <a:p>
            <a:pPr eaLnBrk="1" hangingPunct="1"/>
            <a:r>
              <a:rPr lang="en-US" sz="2200" dirty="0"/>
              <a:t>Deterministic, zero-sum games:</a:t>
            </a:r>
          </a:p>
          <a:p>
            <a:pPr lvl="1" eaLnBrk="1" hangingPunct="1"/>
            <a:r>
              <a:rPr lang="en-US" sz="2200" dirty="0"/>
              <a:t>Tic-tac-toe, chess, checkers</a:t>
            </a:r>
          </a:p>
          <a:p>
            <a:pPr lvl="1" eaLnBrk="1" hangingPunct="1"/>
            <a:r>
              <a:rPr lang="en-US" sz="2200" dirty="0"/>
              <a:t>One player maximizes result</a:t>
            </a:r>
          </a:p>
          <a:p>
            <a:pPr lvl="1" eaLnBrk="1" hangingPunct="1"/>
            <a:r>
              <a:rPr lang="en-US" sz="2200" dirty="0"/>
              <a:t>The other minimizes result</a:t>
            </a:r>
          </a:p>
          <a:p>
            <a:pPr lvl="1" eaLnBrk="1" hangingPunct="1"/>
            <a:endParaRPr lang="en-US" sz="2200" dirty="0"/>
          </a:p>
          <a:p>
            <a:pPr eaLnBrk="1" hangingPunct="1"/>
            <a:r>
              <a:rPr lang="en-US" sz="2200" dirty="0" err="1"/>
              <a:t>Minimax</a:t>
            </a:r>
            <a:r>
              <a:rPr lang="en-US" sz="2200" dirty="0"/>
              <a:t> search:</a:t>
            </a:r>
          </a:p>
          <a:p>
            <a:pPr lvl="1" eaLnBrk="1" hangingPunct="1"/>
            <a:r>
              <a:rPr lang="en-US" sz="2200" dirty="0"/>
              <a:t>A state-space search tree</a:t>
            </a:r>
          </a:p>
          <a:p>
            <a:pPr lvl="1" eaLnBrk="1" hangingPunct="1"/>
            <a:r>
              <a:rPr lang="en-US" sz="2200" dirty="0"/>
              <a:t>Players alternate turns</a:t>
            </a:r>
          </a:p>
          <a:p>
            <a:pPr lvl="1" eaLnBrk="1" hangingPunct="1"/>
            <a:r>
              <a:rPr lang="en-US" sz="2200" dirty="0"/>
              <a:t>Compute each node’s </a:t>
            </a:r>
            <a:r>
              <a:rPr lang="en-US" sz="2200" dirty="0" err="1">
                <a:solidFill>
                  <a:srgbClr val="CC0000"/>
                </a:solidFill>
              </a:rPr>
              <a:t>minimax</a:t>
            </a:r>
            <a:r>
              <a:rPr lang="en-US" sz="2200" dirty="0">
                <a:solidFill>
                  <a:srgbClr val="CC0000"/>
                </a:solidFill>
              </a:rPr>
              <a:t> value: </a:t>
            </a:r>
            <a:r>
              <a:rPr lang="en-US" sz="2200" dirty="0"/>
              <a:t>the best achievable utility against a rational (optimal) adversary</a:t>
            </a:r>
          </a:p>
        </p:txBody>
      </p:sp>
      <p:sp>
        <p:nvSpPr>
          <p:cNvPr id="12292" name="AutoShape 4"/>
          <p:cNvSpPr>
            <a:spLocks noChangeArrowheads="1"/>
          </p:cNvSpPr>
          <p:nvPr/>
        </p:nvSpPr>
        <p:spPr bwMode="auto">
          <a:xfrm>
            <a:off x="9169400" y="2520157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2293" name="AutoShape 5"/>
          <p:cNvSpPr>
            <a:spLocks noChangeArrowheads="1"/>
          </p:cNvSpPr>
          <p:nvPr/>
        </p:nvSpPr>
        <p:spPr bwMode="auto">
          <a:xfrm rot="10800000">
            <a:off x="8407400" y="3510757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2294" name="AutoShape 6"/>
          <p:cNvSpPr>
            <a:spLocks noChangeArrowheads="1"/>
          </p:cNvSpPr>
          <p:nvPr/>
        </p:nvSpPr>
        <p:spPr bwMode="auto">
          <a:xfrm rot="10800000">
            <a:off x="9931400" y="3510757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8026400" y="4806157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8</a:t>
            </a:r>
          </a:p>
        </p:txBody>
      </p:sp>
      <p:sp>
        <p:nvSpPr>
          <p:cNvPr id="12296" name="Rectangle 8"/>
          <p:cNvSpPr>
            <a:spLocks noChangeArrowheads="1"/>
          </p:cNvSpPr>
          <p:nvPr/>
        </p:nvSpPr>
        <p:spPr bwMode="auto">
          <a:xfrm>
            <a:off x="8712200" y="4806157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2</a:t>
            </a:r>
          </a:p>
        </p:txBody>
      </p:sp>
      <p:sp>
        <p:nvSpPr>
          <p:cNvPr id="12297" name="Rectangle 9"/>
          <p:cNvSpPr>
            <a:spLocks noChangeArrowheads="1"/>
          </p:cNvSpPr>
          <p:nvPr/>
        </p:nvSpPr>
        <p:spPr bwMode="auto">
          <a:xfrm>
            <a:off x="9550400" y="4806157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5</a:t>
            </a:r>
          </a:p>
        </p:txBody>
      </p:sp>
      <p:sp>
        <p:nvSpPr>
          <p:cNvPr id="12298" name="Rectangle 10"/>
          <p:cNvSpPr>
            <a:spLocks noChangeArrowheads="1"/>
          </p:cNvSpPr>
          <p:nvPr/>
        </p:nvSpPr>
        <p:spPr bwMode="auto">
          <a:xfrm>
            <a:off x="10312400" y="4806157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6</a:t>
            </a:r>
          </a:p>
        </p:txBody>
      </p:sp>
      <p:cxnSp>
        <p:nvCxnSpPr>
          <p:cNvPr id="12299" name="AutoShape 11"/>
          <p:cNvCxnSpPr>
            <a:cxnSpLocks noChangeShapeType="1"/>
            <a:stCxn id="12292" idx="3"/>
            <a:endCxn id="12293" idx="3"/>
          </p:cNvCxnSpPr>
          <p:nvPr/>
        </p:nvCxnSpPr>
        <p:spPr bwMode="auto">
          <a:xfrm flipH="1">
            <a:off x="8597900" y="2824957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0" name="AutoShape 12"/>
          <p:cNvCxnSpPr>
            <a:cxnSpLocks noChangeShapeType="1"/>
            <a:stCxn id="12292" idx="3"/>
            <a:endCxn id="12294" idx="3"/>
          </p:cNvCxnSpPr>
          <p:nvPr/>
        </p:nvCxnSpPr>
        <p:spPr bwMode="auto">
          <a:xfrm>
            <a:off x="9359900" y="2824957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1" name="AutoShape 13"/>
          <p:cNvCxnSpPr>
            <a:cxnSpLocks noChangeShapeType="1"/>
            <a:stCxn id="12293" idx="0"/>
            <a:endCxn id="12295" idx="0"/>
          </p:cNvCxnSpPr>
          <p:nvPr/>
        </p:nvCxnSpPr>
        <p:spPr bwMode="auto">
          <a:xfrm flipH="1">
            <a:off x="8216900" y="3815557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2" name="AutoShape 14"/>
          <p:cNvCxnSpPr>
            <a:cxnSpLocks noChangeShapeType="1"/>
            <a:stCxn id="12293" idx="0"/>
            <a:endCxn id="12296" idx="0"/>
          </p:cNvCxnSpPr>
          <p:nvPr/>
        </p:nvCxnSpPr>
        <p:spPr bwMode="auto">
          <a:xfrm>
            <a:off x="8597900" y="3815557"/>
            <a:ext cx="304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3" name="AutoShape 15"/>
          <p:cNvCxnSpPr>
            <a:cxnSpLocks noChangeShapeType="1"/>
            <a:stCxn id="12294" idx="0"/>
            <a:endCxn id="12297" idx="0"/>
          </p:cNvCxnSpPr>
          <p:nvPr/>
        </p:nvCxnSpPr>
        <p:spPr bwMode="auto">
          <a:xfrm flipH="1">
            <a:off x="9740900" y="3815557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4" name="AutoShape 16"/>
          <p:cNvCxnSpPr>
            <a:cxnSpLocks noChangeShapeType="1"/>
            <a:stCxn id="12294" idx="0"/>
            <a:endCxn id="12298" idx="0"/>
          </p:cNvCxnSpPr>
          <p:nvPr/>
        </p:nvCxnSpPr>
        <p:spPr bwMode="auto">
          <a:xfrm>
            <a:off x="10121900" y="3815557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305" name="Text Box 17"/>
          <p:cNvSpPr txBox="1">
            <a:spLocks noChangeArrowheads="1"/>
          </p:cNvSpPr>
          <p:nvPr/>
        </p:nvSpPr>
        <p:spPr bwMode="auto">
          <a:xfrm>
            <a:off x="9572625" y="2520157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max</a:t>
            </a:r>
          </a:p>
        </p:txBody>
      </p:sp>
      <p:sp>
        <p:nvSpPr>
          <p:cNvPr id="12306" name="Text Box 18"/>
          <p:cNvSpPr txBox="1">
            <a:spLocks noChangeArrowheads="1"/>
          </p:cNvSpPr>
          <p:nvPr/>
        </p:nvSpPr>
        <p:spPr bwMode="auto">
          <a:xfrm>
            <a:off x="10388600" y="3434557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min</a:t>
            </a: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8447088" y="3450432"/>
            <a:ext cx="1846262" cy="381000"/>
            <a:chOff x="6059424" y="3215640"/>
            <a:chExt cx="1846050" cy="381000"/>
          </a:xfrm>
        </p:grpSpPr>
        <p:sp>
          <p:nvSpPr>
            <p:cNvPr id="12316" name="TextBox 19"/>
            <p:cNvSpPr txBox="1">
              <a:spLocks noChangeArrowheads="1"/>
            </p:cNvSpPr>
            <p:nvPr/>
          </p:nvSpPr>
          <p:spPr bwMode="auto">
            <a:xfrm>
              <a:off x="6059424" y="3227308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2</a:t>
              </a:r>
            </a:p>
          </p:txBody>
        </p:sp>
        <p:sp>
          <p:nvSpPr>
            <p:cNvPr id="12317" name="TextBox 20"/>
            <p:cNvSpPr txBox="1">
              <a:spLocks noChangeArrowheads="1"/>
            </p:cNvSpPr>
            <p:nvPr/>
          </p:nvSpPr>
          <p:spPr bwMode="auto">
            <a:xfrm>
              <a:off x="7592568" y="321564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5</a:t>
              </a:r>
            </a:p>
          </p:txBody>
        </p:sp>
      </p:grp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9205913" y="2543970"/>
            <a:ext cx="3127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5</a:t>
            </a:r>
          </a:p>
        </p:txBody>
      </p: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7874000" y="4577556"/>
            <a:ext cx="3048000" cy="1484313"/>
            <a:chOff x="5486400" y="4343400"/>
            <a:chExt cx="3048000" cy="1484543"/>
          </a:xfrm>
        </p:grpSpPr>
        <p:sp>
          <p:nvSpPr>
            <p:cNvPr id="23" name="Rounded Rectangle 22"/>
            <p:cNvSpPr/>
            <p:nvPr/>
          </p:nvSpPr>
          <p:spPr>
            <a:xfrm>
              <a:off x="5486400" y="4343400"/>
              <a:ext cx="3048000" cy="762118"/>
            </a:xfrm>
            <a:prstGeom prst="round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 pitchFamily="34" charset="0"/>
              </a:endParaRPr>
            </a:p>
          </p:txBody>
        </p:sp>
        <p:sp>
          <p:nvSpPr>
            <p:cNvPr id="12315" name="Text Box 17"/>
            <p:cNvSpPr txBox="1">
              <a:spLocks noChangeArrowheads="1"/>
            </p:cNvSpPr>
            <p:nvPr/>
          </p:nvSpPr>
          <p:spPr bwMode="auto">
            <a:xfrm>
              <a:off x="5486400" y="5181612"/>
              <a:ext cx="3048000" cy="6463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b="1" dirty="0">
                  <a:latin typeface="Calibri" pitchFamily="34" charset="0"/>
                </a:rPr>
                <a:t>Terminal values:</a:t>
              </a:r>
              <a:br>
                <a:rPr lang="en-US" b="1" dirty="0">
                  <a:latin typeface="Calibri" pitchFamily="34" charset="0"/>
                </a:rPr>
              </a:br>
              <a:r>
                <a:rPr lang="en-US" b="1" dirty="0">
                  <a:latin typeface="Calibri" pitchFamily="34" charset="0"/>
                </a:rPr>
                <a:t>part of the game </a:t>
              </a: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7874000" y="1642270"/>
            <a:ext cx="3124200" cy="2362200"/>
            <a:chOff x="5334000" y="2855913"/>
            <a:chExt cx="3124200" cy="2362200"/>
          </a:xfrm>
        </p:grpSpPr>
        <p:sp>
          <p:nvSpPr>
            <p:cNvPr id="29" name="Rounded Rectangle 28"/>
            <p:cNvSpPr/>
            <p:nvPr/>
          </p:nvSpPr>
          <p:spPr>
            <a:xfrm>
              <a:off x="5334000" y="3541713"/>
              <a:ext cx="3124200" cy="1676400"/>
            </a:xfrm>
            <a:prstGeom prst="round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 pitchFamily="34" charset="0"/>
              </a:endParaRPr>
            </a:p>
          </p:txBody>
        </p:sp>
        <p:sp>
          <p:nvSpPr>
            <p:cNvPr id="12313" name="Text Box 17"/>
            <p:cNvSpPr txBox="1">
              <a:spLocks noChangeArrowheads="1"/>
            </p:cNvSpPr>
            <p:nvPr/>
          </p:nvSpPr>
          <p:spPr bwMode="auto">
            <a:xfrm>
              <a:off x="5334000" y="2855913"/>
              <a:ext cx="3124200" cy="6463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b="1" dirty="0" err="1">
                  <a:latin typeface="Calibri" pitchFamily="34" charset="0"/>
                </a:rPr>
                <a:t>Minimax</a:t>
              </a:r>
              <a:r>
                <a:rPr lang="en-US" b="1" dirty="0">
                  <a:latin typeface="Calibri" pitchFamily="34" charset="0"/>
                </a:rPr>
                <a:t> values:</a:t>
              </a:r>
              <a:br>
                <a:rPr lang="en-US" b="1" dirty="0">
                  <a:latin typeface="Calibri" pitchFamily="34" charset="0"/>
                </a:rPr>
              </a:br>
              <a:r>
                <a:rPr lang="en-US" b="1" dirty="0">
                  <a:latin typeface="Calibri" pitchFamily="34" charset="0"/>
                </a:rPr>
                <a:t>computed recursively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87668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294640" y="1993900"/>
            <a:ext cx="5257800" cy="21336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6847839" y="1993900"/>
            <a:ext cx="5171441" cy="2133600"/>
          </a:xfrm>
          <a:prstGeom prst="roundRect">
            <a:avLst/>
          </a:prstGeom>
          <a:solidFill>
            <a:srgbClr val="C0000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Minimax</a:t>
            </a:r>
            <a:r>
              <a:rPr lang="en-US" dirty="0"/>
              <a:t> Implementation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873240" y="2146300"/>
            <a:ext cx="5562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min-value(state):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lang="en-US" sz="2400" kern="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2400" kern="0" noProof="0" dirty="0">
                <a:latin typeface="Calibri" pitchFamily="34" charset="0"/>
              </a:rPr>
              <a:t>v = min(v,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</a:rPr>
              <a:t>max-value(successor)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70840" y="1841500"/>
            <a:ext cx="5410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max-value(state):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v = max(v,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</a:rPr>
              <a:t>min-value(successor)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p:sp>
        <p:nvSpPr>
          <p:cNvPr id="14" name="Left-Right Arrow 13"/>
          <p:cNvSpPr/>
          <p:nvPr/>
        </p:nvSpPr>
        <p:spPr>
          <a:xfrm>
            <a:off x="5704840" y="2755900"/>
            <a:ext cx="990600" cy="68580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209040" y="4356100"/>
            <a:ext cx="3407872" cy="533312"/>
          </a:xfrm>
          <a:prstGeom prst="rect">
            <a:avLst/>
          </a:prstGeom>
          <a:noFill/>
          <a:ln/>
          <a:effectLst/>
        </p:spPr>
      </p:pic>
      <p:pic>
        <p:nvPicPr>
          <p:cNvPr id="20" name="Picture 1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762240" y="4356100"/>
            <a:ext cx="3406613" cy="533115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39865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eft-Right-Up Arrow 8"/>
          <p:cNvSpPr/>
          <p:nvPr/>
        </p:nvSpPr>
        <p:spPr>
          <a:xfrm>
            <a:off x="5029200" y="2895600"/>
            <a:ext cx="2133600" cy="2590800"/>
          </a:xfrm>
          <a:prstGeom prst="leftRightUpArrow">
            <a:avLst>
              <a:gd name="adj1" fmla="val 18522"/>
              <a:gd name="adj2" fmla="val 19062"/>
              <a:gd name="adj3" fmla="val 19062"/>
            </a:avLst>
          </a:prstGeom>
          <a:solidFill>
            <a:srgbClr val="BD92DE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239000" y="3962400"/>
            <a:ext cx="4724400" cy="2209800"/>
          </a:xfrm>
          <a:prstGeom prst="roundRect">
            <a:avLst/>
          </a:prstGeom>
          <a:solidFill>
            <a:srgbClr val="C0000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28600" y="3962400"/>
            <a:ext cx="4724400" cy="22098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286000" y="1485900"/>
            <a:ext cx="7620000" cy="1943100"/>
          </a:xfrm>
          <a:prstGeom prst="roundRect">
            <a:avLst/>
          </a:prstGeom>
          <a:solidFill>
            <a:srgbClr val="C39BE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Minimax</a:t>
            </a:r>
            <a:r>
              <a:rPr lang="en-US" dirty="0"/>
              <a:t> Implementation (Dispatch)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412512" y="1485900"/>
            <a:ext cx="8229600" cy="38100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1200"/>
              </a:spcBef>
              <a:buFont typeface="Wingdings" pitchFamily="2" charset="2"/>
              <a:buNone/>
            </a:pPr>
            <a:endParaRPr lang="en-US" sz="200" dirty="0"/>
          </a:p>
          <a:p>
            <a:pPr>
              <a:lnSpc>
                <a:spcPct val="80000"/>
              </a:lnSpc>
              <a:spcBef>
                <a:spcPts val="1200"/>
              </a:spcBef>
              <a:buFont typeface="Wingdings" pitchFamily="2" charset="2"/>
              <a:buNone/>
            </a:pPr>
            <a:r>
              <a:rPr lang="en-US" sz="2400" dirty="0">
                <a:solidFill>
                  <a:srgbClr val="7030A0"/>
                </a:solidFill>
              </a:rPr>
              <a:t>def value(state):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if the state is a terminal state: return the state’s utility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if the next agent is </a:t>
            </a:r>
            <a:r>
              <a:rPr lang="en-US" sz="2400" dirty="0">
                <a:solidFill>
                  <a:srgbClr val="0070C0"/>
                </a:solidFill>
              </a:rPr>
              <a:t>MAX</a:t>
            </a:r>
            <a:r>
              <a:rPr lang="en-US" sz="2400" dirty="0"/>
              <a:t>: return </a:t>
            </a:r>
            <a:r>
              <a:rPr lang="en-US" sz="2400" dirty="0">
                <a:solidFill>
                  <a:srgbClr val="0070C0"/>
                </a:solidFill>
              </a:rPr>
              <a:t>max-value(state)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if the next agent is </a:t>
            </a:r>
            <a:r>
              <a:rPr lang="en-US" sz="2400" dirty="0">
                <a:solidFill>
                  <a:srgbClr val="C00000"/>
                </a:solidFill>
              </a:rPr>
              <a:t>MIN</a:t>
            </a:r>
            <a:r>
              <a:rPr lang="en-US" sz="2400" dirty="0"/>
              <a:t>: return </a:t>
            </a:r>
            <a:r>
              <a:rPr lang="en-US" sz="2400" dirty="0">
                <a:solidFill>
                  <a:srgbClr val="C00000"/>
                </a:solidFill>
              </a:rPr>
              <a:t>min-value(state)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365024" y="4114800"/>
            <a:ext cx="4800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min-value(state):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initialize v = </a:t>
            </a:r>
            <a:r>
              <a:rPr lang="en-US" sz="2400" kern="0" dirty="0">
                <a:latin typeface="Times New Roman" pitchFamily="18" charset="0"/>
                <a:cs typeface="Times New Roman" pitchFamily="18" charset="0"/>
              </a:rPr>
              <a:t>+∞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>
                <a:latin typeface="Calibri" pitchFamily="34" charset="0"/>
              </a:rPr>
              <a:t>v = min(v, 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r>
              <a:rPr lang="en-US" sz="2400" kern="0" dirty="0">
                <a:latin typeface="Calibri" pitchFamily="34" charset="0"/>
              </a:rPr>
              <a:t>)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return v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54624" y="3810000"/>
            <a:ext cx="5410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max-value(state):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initialize v = </a:t>
            </a:r>
            <a:r>
              <a:rPr lang="en-US" sz="2400" kern="0" dirty="0"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>
                <a:latin typeface="Calibri" pitchFamily="34" charset="0"/>
              </a:rPr>
              <a:t>v = max(v, 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r>
              <a:rPr lang="en-US" sz="2400" kern="0" dirty="0">
                <a:latin typeface="Calibri" pitchFamily="34" charset="0"/>
              </a:rPr>
              <a:t>)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return v</a:t>
            </a:r>
          </a:p>
        </p:txBody>
      </p:sp>
    </p:spTree>
    <p:extLst>
      <p:ext uri="{BB962C8B-B14F-4D97-AF65-F5344CB8AC3E}">
        <p14:creationId xmlns:p14="http://schemas.microsoft.com/office/powerpoint/2010/main" val="412760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1" grpId="0" animBg="1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cs typeface="Calibri"/>
              </a:rPr>
              <a:t>Today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600" b="1" dirty="0">
                <a:latin typeface="Calibri"/>
                <a:cs typeface="Calibri"/>
              </a:rPr>
              <a:t>Adversarial search</a:t>
            </a:r>
          </a:p>
          <a:p>
            <a:pPr lvl="1"/>
            <a:r>
              <a:rPr lang="en-US" sz="2200" dirty="0">
                <a:latin typeface="Calibri"/>
                <a:cs typeface="Calibri"/>
              </a:rPr>
              <a:t>Minimax</a:t>
            </a:r>
          </a:p>
          <a:p>
            <a:pPr lvl="1"/>
            <a:r>
              <a:rPr lang="en-US" sz="2200" dirty="0">
                <a:latin typeface="Calibri"/>
                <a:cs typeface="Calibri"/>
              </a:rPr>
              <a:t>Speedup: Evaluation functions</a:t>
            </a:r>
          </a:p>
          <a:p>
            <a:pPr lvl="1"/>
            <a:r>
              <a:rPr lang="en-US" sz="2200" dirty="0">
                <a:latin typeface="Calibri"/>
                <a:cs typeface="Calibri"/>
              </a:rPr>
              <a:t>Speedup: pruning</a:t>
            </a:r>
          </a:p>
          <a:p>
            <a:pPr lvl="1"/>
            <a:r>
              <a:rPr lang="en-US" sz="2200" dirty="0" err="1">
                <a:latin typeface="Calibri"/>
                <a:cs typeface="Calibri"/>
              </a:rPr>
              <a:t>Expectimax</a:t>
            </a:r>
            <a:endParaRPr lang="en-US" sz="2200" dirty="0">
              <a:latin typeface="Calibri"/>
              <a:cs typeface="Calibri"/>
            </a:endParaRPr>
          </a:p>
        </p:txBody>
      </p:sp>
      <p:pic>
        <p:nvPicPr>
          <p:cNvPr id="67" name="Picture 3">
            <a:extLst>
              <a:ext uri="{FF2B5EF4-FFF2-40B4-BE49-F238E27FC236}">
                <a16:creationId xmlns:a16="http://schemas.microsoft.com/office/drawing/2014/main" id="{04CD4B18-4223-4D7B-82C4-109B8066FD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845" r="3013" b="12190"/>
          <a:stretch/>
        </p:blipFill>
        <p:spPr bwMode="auto">
          <a:xfrm>
            <a:off x="7891360" y="1490057"/>
            <a:ext cx="3730962" cy="240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100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ym typeface="Symbol" pitchFamily="18" charset="2"/>
              </a:rPr>
              <a:t>Minimax Example</a:t>
            </a:r>
          </a:p>
        </p:txBody>
      </p:sp>
      <p:sp>
        <p:nvSpPr>
          <p:cNvPr id="14339" name="AutoShape 4"/>
          <p:cNvSpPr>
            <a:spLocks noChangeArrowheads="1"/>
          </p:cNvSpPr>
          <p:nvPr/>
        </p:nvSpPr>
        <p:spPr bwMode="auto">
          <a:xfrm>
            <a:off x="5693833" y="22098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60"/>
          <p:cNvGrpSpPr>
            <a:grpSpLocks/>
          </p:cNvGrpSpPr>
          <p:nvPr/>
        </p:nvGrpSpPr>
        <p:grpSpPr bwMode="auto">
          <a:xfrm>
            <a:off x="2641600" y="3765550"/>
            <a:ext cx="508000" cy="1187450"/>
            <a:chOff x="1981200" y="3765550"/>
            <a:chExt cx="381000" cy="1187450"/>
          </a:xfrm>
        </p:grpSpPr>
        <p:cxnSp>
          <p:nvCxnSpPr>
            <p:cNvPr id="14382" name="AutoShape 13"/>
            <p:cNvCxnSpPr>
              <a:cxnSpLocks noChangeShapeType="1"/>
              <a:stCxn id="14374" idx="0"/>
            </p:cNvCxnSpPr>
            <p:nvPr/>
          </p:nvCxnSpPr>
          <p:spPr bwMode="auto">
            <a:xfrm>
              <a:off x="2173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83" name="Rectangle 7"/>
            <p:cNvSpPr>
              <a:spLocks noChangeArrowheads="1"/>
            </p:cNvSpPr>
            <p:nvPr/>
          </p:nvSpPr>
          <p:spPr bwMode="auto">
            <a:xfrm>
              <a:off x="1981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12</a:t>
              </a:r>
            </a:p>
          </p:txBody>
        </p:sp>
      </p:grpSp>
      <p:grpSp>
        <p:nvGrpSpPr>
          <p:cNvPr id="3" name="Group 61"/>
          <p:cNvGrpSpPr>
            <a:grpSpLocks/>
          </p:cNvGrpSpPr>
          <p:nvPr/>
        </p:nvGrpSpPr>
        <p:grpSpPr bwMode="auto">
          <a:xfrm>
            <a:off x="2897717" y="3765550"/>
            <a:ext cx="1267883" cy="1187450"/>
            <a:chOff x="2173288" y="3765550"/>
            <a:chExt cx="950912" cy="1187450"/>
          </a:xfrm>
        </p:grpSpPr>
        <p:cxnSp>
          <p:nvCxnSpPr>
            <p:cNvPr id="14380" name="AutoShape 17"/>
            <p:cNvCxnSpPr>
              <a:cxnSpLocks noChangeShapeType="1"/>
              <a:stCxn id="14374" idx="0"/>
            </p:cNvCxnSpPr>
            <p:nvPr/>
          </p:nvCxnSpPr>
          <p:spPr bwMode="auto">
            <a:xfrm>
              <a:off x="2173288" y="3765550"/>
              <a:ext cx="763586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81" name="Rectangle 7"/>
            <p:cNvSpPr>
              <a:spLocks noChangeArrowheads="1"/>
            </p:cNvSpPr>
            <p:nvPr/>
          </p:nvSpPr>
          <p:spPr bwMode="auto">
            <a:xfrm>
              <a:off x="274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8</a:t>
              </a:r>
            </a:p>
          </p:txBody>
        </p:sp>
      </p:grpSp>
      <p:grpSp>
        <p:nvGrpSpPr>
          <p:cNvPr id="4" name="Group 64"/>
          <p:cNvGrpSpPr>
            <a:grpSpLocks/>
          </p:cNvGrpSpPr>
          <p:nvPr/>
        </p:nvGrpSpPr>
        <p:grpSpPr bwMode="auto">
          <a:xfrm>
            <a:off x="8737600" y="3765550"/>
            <a:ext cx="508000" cy="1187450"/>
            <a:chOff x="6553200" y="3765550"/>
            <a:chExt cx="381000" cy="1187450"/>
          </a:xfrm>
        </p:grpSpPr>
        <p:cxnSp>
          <p:nvCxnSpPr>
            <p:cNvPr id="14378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79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5</a:t>
              </a:r>
            </a:p>
          </p:txBody>
        </p:sp>
      </p:grpSp>
      <p:grpSp>
        <p:nvGrpSpPr>
          <p:cNvPr id="5" name="Group 65"/>
          <p:cNvGrpSpPr>
            <a:grpSpLocks/>
          </p:cNvGrpSpPr>
          <p:nvPr/>
        </p:nvGrpSpPr>
        <p:grpSpPr bwMode="auto">
          <a:xfrm>
            <a:off x="8993717" y="3765550"/>
            <a:ext cx="1267883" cy="1187450"/>
            <a:chOff x="6745288" y="3765550"/>
            <a:chExt cx="950912" cy="1187450"/>
          </a:xfrm>
        </p:grpSpPr>
        <p:cxnSp>
          <p:nvCxnSpPr>
            <p:cNvPr id="14376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77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</p:grpSp>
      <p:grpSp>
        <p:nvGrpSpPr>
          <p:cNvPr id="6" name="Group 51"/>
          <p:cNvGrpSpPr>
            <a:grpSpLocks/>
          </p:cNvGrpSpPr>
          <p:nvPr/>
        </p:nvGrpSpPr>
        <p:grpSpPr bwMode="auto">
          <a:xfrm>
            <a:off x="2645833" y="2514600"/>
            <a:ext cx="3302000" cy="1250950"/>
            <a:chOff x="1984375" y="2514600"/>
            <a:chExt cx="2476501" cy="1250950"/>
          </a:xfrm>
        </p:grpSpPr>
        <p:sp>
          <p:nvSpPr>
            <p:cNvPr id="14374" name="AutoShape 6"/>
            <p:cNvSpPr>
              <a:spLocks noChangeArrowheads="1"/>
            </p:cNvSpPr>
            <p:nvPr/>
          </p:nvSpPr>
          <p:spPr bwMode="auto">
            <a:xfrm flipV="1">
              <a:off x="1984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4375" name="AutoShape 7"/>
            <p:cNvCxnSpPr>
              <a:cxnSpLocks noChangeShapeType="1"/>
              <a:stCxn id="14339" idx="3"/>
              <a:endCxn id="14374" idx="3"/>
            </p:cNvCxnSpPr>
            <p:nvPr/>
          </p:nvCxnSpPr>
          <p:spPr bwMode="auto">
            <a:xfrm flipH="1">
              <a:off x="2173288" y="2514600"/>
              <a:ext cx="2287588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28720" name="AutoShape 9"/>
          <p:cNvCxnSpPr>
            <a:cxnSpLocks noChangeShapeType="1"/>
            <a:stCxn id="14374" idx="0"/>
          </p:cNvCxnSpPr>
          <p:nvPr/>
        </p:nvCxnSpPr>
        <p:spPr bwMode="auto">
          <a:xfrm flipH="1">
            <a:off x="1883835" y="3765553"/>
            <a:ext cx="1013884" cy="822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" name="Rectangle 7"/>
          <p:cNvSpPr>
            <a:spLocks noChangeArrowheads="1"/>
          </p:cNvSpPr>
          <p:nvPr/>
        </p:nvSpPr>
        <p:spPr bwMode="auto">
          <a:xfrm>
            <a:off x="1625600" y="4648200"/>
            <a:ext cx="508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3</a:t>
            </a:r>
          </a:p>
        </p:txBody>
      </p:sp>
      <p:cxnSp>
        <p:nvCxnSpPr>
          <p:cNvPr id="67" name="AutoShape 21"/>
          <p:cNvCxnSpPr>
            <a:cxnSpLocks noChangeShapeType="1"/>
          </p:cNvCxnSpPr>
          <p:nvPr/>
        </p:nvCxnSpPr>
        <p:spPr bwMode="auto">
          <a:xfrm rot="5400000">
            <a:off x="5790143" y="2665943"/>
            <a:ext cx="304800" cy="211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21"/>
          <p:cNvCxnSpPr>
            <a:cxnSpLocks noChangeShapeType="1"/>
            <a:stCxn id="14339" idx="3"/>
          </p:cNvCxnSpPr>
          <p:nvPr/>
        </p:nvCxnSpPr>
        <p:spPr bwMode="auto">
          <a:xfrm rot="16200000" flipH="1">
            <a:off x="6212417" y="2250019"/>
            <a:ext cx="228600" cy="757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4" name="AutoShape 21"/>
          <p:cNvCxnSpPr>
            <a:cxnSpLocks noChangeShapeType="1"/>
          </p:cNvCxnSpPr>
          <p:nvPr/>
        </p:nvCxnSpPr>
        <p:spPr bwMode="auto">
          <a:xfrm rot="5400000">
            <a:off x="2744259" y="3913717"/>
            <a:ext cx="304800" cy="211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5" name="AutoShape 21"/>
          <p:cNvCxnSpPr>
            <a:cxnSpLocks noChangeShapeType="1"/>
            <a:stCxn id="14374" idx="0"/>
          </p:cNvCxnSpPr>
          <p:nvPr/>
        </p:nvCxnSpPr>
        <p:spPr bwMode="auto">
          <a:xfrm rot="16200000" flipH="1">
            <a:off x="2926292" y="3739091"/>
            <a:ext cx="196850" cy="249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7" name="Group 59"/>
          <p:cNvGrpSpPr>
            <a:grpSpLocks/>
          </p:cNvGrpSpPr>
          <p:nvPr/>
        </p:nvGrpSpPr>
        <p:grpSpPr bwMode="auto">
          <a:xfrm>
            <a:off x="5693833" y="2514603"/>
            <a:ext cx="508000" cy="1235075"/>
            <a:chOff x="4270375" y="2514600"/>
            <a:chExt cx="381000" cy="1235075"/>
          </a:xfrm>
        </p:grpSpPr>
        <p:sp>
          <p:nvSpPr>
            <p:cNvPr id="14372" name="AutoShape 20"/>
            <p:cNvSpPr>
              <a:spLocks noChangeArrowheads="1"/>
            </p:cNvSpPr>
            <p:nvPr/>
          </p:nvSpPr>
          <p:spPr bwMode="auto">
            <a:xfrm flipV="1">
              <a:off x="4270375" y="3444875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4373" name="AutoShape 21"/>
            <p:cNvCxnSpPr>
              <a:cxnSpLocks noChangeShapeType="1"/>
              <a:stCxn id="14339" idx="3"/>
              <a:endCxn id="14372" idx="3"/>
            </p:cNvCxnSpPr>
            <p:nvPr/>
          </p:nvCxnSpPr>
          <p:spPr bwMode="auto">
            <a:xfrm flipH="1">
              <a:off x="4459288" y="2514600"/>
              <a:ext cx="1588" cy="9302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58"/>
          <p:cNvGrpSpPr>
            <a:grpSpLocks/>
          </p:cNvGrpSpPr>
          <p:nvPr/>
        </p:nvGrpSpPr>
        <p:grpSpPr bwMode="auto">
          <a:xfrm>
            <a:off x="4673600" y="3762375"/>
            <a:ext cx="1524000" cy="1190625"/>
            <a:chOff x="3505200" y="3762375"/>
            <a:chExt cx="1142999" cy="1190625"/>
          </a:xfrm>
        </p:grpSpPr>
        <p:cxnSp>
          <p:nvCxnSpPr>
            <p:cNvPr id="14368" name="AutoShape 23"/>
            <p:cNvCxnSpPr>
              <a:cxnSpLocks noChangeShapeType="1"/>
            </p:cNvCxnSpPr>
            <p:nvPr/>
          </p:nvCxnSpPr>
          <p:spPr bwMode="auto">
            <a:xfrm flipH="1">
              <a:off x="3698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69" name="Rectangle 7"/>
            <p:cNvSpPr>
              <a:spLocks noChangeArrowheads="1"/>
            </p:cNvSpPr>
            <p:nvPr/>
          </p:nvSpPr>
          <p:spPr bwMode="auto">
            <a:xfrm>
              <a:off x="350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  <p:cxnSp>
          <p:nvCxnSpPr>
            <p:cNvPr id="14370" name="AutoShape 21"/>
            <p:cNvCxnSpPr>
              <a:cxnSpLocks noChangeShapeType="1"/>
            </p:cNvCxnSpPr>
            <p:nvPr/>
          </p:nvCxnSpPr>
          <p:spPr bwMode="auto">
            <a:xfrm rot="5400000">
              <a:off x="4306094" y="3913981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371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4456112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9" name="Group 61"/>
          <p:cNvGrpSpPr>
            <a:grpSpLocks/>
          </p:cNvGrpSpPr>
          <p:nvPr/>
        </p:nvGrpSpPr>
        <p:grpSpPr bwMode="auto">
          <a:xfrm>
            <a:off x="5947833" y="2514600"/>
            <a:ext cx="3301998" cy="1250950"/>
            <a:chOff x="4460876" y="2514600"/>
            <a:chExt cx="2476499" cy="1250950"/>
          </a:xfrm>
        </p:grpSpPr>
        <p:sp>
          <p:nvSpPr>
            <p:cNvPr id="14366" name="AutoShape 26"/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4367" name="AutoShape 27"/>
            <p:cNvCxnSpPr>
              <a:cxnSpLocks noChangeShapeType="1"/>
              <a:stCxn id="14339" idx="3"/>
              <a:endCxn id="14366" idx="3"/>
            </p:cNvCxnSpPr>
            <p:nvPr/>
          </p:nvCxnSpPr>
          <p:spPr bwMode="auto">
            <a:xfrm>
              <a:off x="4460875" y="2514600"/>
              <a:ext cx="2284413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60"/>
          <p:cNvGrpSpPr>
            <a:grpSpLocks/>
          </p:cNvGrpSpPr>
          <p:nvPr/>
        </p:nvGrpSpPr>
        <p:grpSpPr bwMode="auto">
          <a:xfrm>
            <a:off x="7721600" y="3762375"/>
            <a:ext cx="1524000" cy="1190625"/>
            <a:chOff x="5791200" y="3762375"/>
            <a:chExt cx="1142999" cy="1190625"/>
          </a:xfrm>
        </p:grpSpPr>
        <p:cxnSp>
          <p:nvCxnSpPr>
            <p:cNvPr id="14362" name="AutoShape 29"/>
            <p:cNvCxnSpPr>
              <a:cxnSpLocks noChangeShapeType="1"/>
            </p:cNvCxnSpPr>
            <p:nvPr/>
          </p:nvCxnSpPr>
          <p:spPr bwMode="auto">
            <a:xfrm flipH="1">
              <a:off x="5984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63" name="Rectangle 7"/>
            <p:cNvSpPr>
              <a:spLocks noChangeArrowheads="1"/>
            </p:cNvSpPr>
            <p:nvPr/>
          </p:nvSpPr>
          <p:spPr bwMode="auto">
            <a:xfrm>
              <a:off x="5791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14</a:t>
              </a:r>
            </a:p>
          </p:txBody>
        </p:sp>
        <p:cxnSp>
          <p:nvCxnSpPr>
            <p:cNvPr id="14364" name="AutoShape 21"/>
            <p:cNvCxnSpPr>
              <a:cxnSpLocks noChangeShapeType="1"/>
            </p:cNvCxnSpPr>
            <p:nvPr/>
          </p:nvCxnSpPr>
          <p:spPr bwMode="auto">
            <a:xfrm rot="5400000">
              <a:off x="6592094" y="3913981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365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6742112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11" name="Group 64"/>
          <p:cNvGrpSpPr>
            <a:grpSpLocks/>
          </p:cNvGrpSpPr>
          <p:nvPr/>
        </p:nvGrpSpPr>
        <p:grpSpPr bwMode="auto">
          <a:xfrm>
            <a:off x="5689600" y="3765550"/>
            <a:ext cx="508000" cy="1187450"/>
            <a:chOff x="6553200" y="3765550"/>
            <a:chExt cx="381000" cy="1187450"/>
          </a:xfrm>
        </p:grpSpPr>
        <p:cxnSp>
          <p:nvCxnSpPr>
            <p:cNvPr id="14360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61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grpSp>
        <p:nvGrpSpPr>
          <p:cNvPr id="12" name="Group 65"/>
          <p:cNvGrpSpPr>
            <a:grpSpLocks/>
          </p:cNvGrpSpPr>
          <p:nvPr/>
        </p:nvGrpSpPr>
        <p:grpSpPr bwMode="auto">
          <a:xfrm>
            <a:off x="5945717" y="3765550"/>
            <a:ext cx="1267883" cy="1187450"/>
            <a:chOff x="6745288" y="3765550"/>
            <a:chExt cx="950912" cy="1187450"/>
          </a:xfrm>
        </p:grpSpPr>
        <p:cxnSp>
          <p:nvCxnSpPr>
            <p:cNvPr id="14358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59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6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A2C86A8-0F02-4E36-BE9E-0872CFA9E65F}"/>
              </a:ext>
            </a:extLst>
          </p:cNvPr>
          <p:cNvSpPr txBox="1"/>
          <p:nvPr/>
        </p:nvSpPr>
        <p:spPr>
          <a:xfrm>
            <a:off x="1270000" y="5759450"/>
            <a:ext cx="10010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Don’t know the middle nodes values before reaching the terminal states</a:t>
            </a:r>
          </a:p>
        </p:txBody>
      </p:sp>
    </p:spTree>
    <p:extLst>
      <p:ext uri="{BB962C8B-B14F-4D97-AF65-F5344CB8AC3E}">
        <p14:creationId xmlns:p14="http://schemas.microsoft.com/office/powerpoint/2010/main" val="355856417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0025" y="1470461"/>
            <a:ext cx="4918972" cy="454933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Minimax</a:t>
            </a:r>
            <a:r>
              <a:rPr lang="en-US" dirty="0"/>
              <a:t> 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399" y="1519236"/>
            <a:ext cx="7344736" cy="4729164"/>
          </a:xfrm>
        </p:spPr>
        <p:txBody>
          <a:bodyPr/>
          <a:lstStyle/>
          <a:p>
            <a:pPr lvl="0">
              <a:lnSpc>
                <a:spcPct val="90000"/>
              </a:lnSpc>
              <a:buClr>
                <a:srgbClr val="333399"/>
              </a:buClr>
            </a:pPr>
            <a:r>
              <a:rPr lang="en-US" sz="2800" dirty="0"/>
              <a:t>How efficient is </a:t>
            </a:r>
            <a:r>
              <a:rPr lang="en-US" sz="2800" dirty="0" err="1"/>
              <a:t>minimax</a:t>
            </a:r>
            <a:r>
              <a:rPr lang="en-US" sz="2800" dirty="0"/>
              <a:t>?</a:t>
            </a:r>
          </a:p>
          <a:p>
            <a:pPr lvl="1">
              <a:lnSpc>
                <a:spcPct val="90000"/>
              </a:lnSpc>
              <a:buClr>
                <a:srgbClr val="333399"/>
              </a:buClr>
            </a:pPr>
            <a:r>
              <a:rPr lang="en-US" sz="2400" dirty="0"/>
              <a:t>Just like (exhaustive) DFS: “for each successor”</a:t>
            </a:r>
          </a:p>
          <a:p>
            <a:pPr lvl="1">
              <a:lnSpc>
                <a:spcPct val="90000"/>
              </a:lnSpc>
              <a:buClr>
                <a:srgbClr val="000000"/>
              </a:buClr>
            </a:pPr>
            <a:r>
              <a:rPr lang="en-US" sz="2400" dirty="0">
                <a:ea typeface="+mn-ea"/>
                <a:cs typeface="+mn-cs"/>
              </a:rPr>
              <a:t>Time: O(</a:t>
            </a:r>
            <a:r>
              <a:rPr lang="en-US" sz="2400" dirty="0" err="1">
                <a:ea typeface="+mn-ea"/>
                <a:cs typeface="+mn-cs"/>
              </a:rPr>
              <a:t>b</a:t>
            </a:r>
            <a:r>
              <a:rPr lang="en-US" sz="2400" baseline="30000" dirty="0" err="1">
                <a:ea typeface="+mn-ea"/>
                <a:cs typeface="+mn-cs"/>
              </a:rPr>
              <a:t>m</a:t>
            </a:r>
            <a:r>
              <a:rPr lang="en-US" sz="2400" dirty="0">
                <a:ea typeface="+mn-ea"/>
                <a:cs typeface="+mn-cs"/>
              </a:rPr>
              <a:t>)</a:t>
            </a:r>
          </a:p>
          <a:p>
            <a:pPr lvl="1">
              <a:lnSpc>
                <a:spcPct val="90000"/>
              </a:lnSpc>
              <a:buClr>
                <a:srgbClr val="000000"/>
              </a:buClr>
            </a:pPr>
            <a:r>
              <a:rPr lang="en-US" sz="2400" dirty="0">
                <a:ea typeface="+mn-ea"/>
                <a:cs typeface="+mn-cs"/>
              </a:rPr>
              <a:t>Space: O(</a:t>
            </a:r>
            <a:r>
              <a:rPr lang="en-US" sz="2400" dirty="0" err="1">
                <a:ea typeface="+mn-ea"/>
                <a:cs typeface="+mn-cs"/>
              </a:rPr>
              <a:t>bm</a:t>
            </a:r>
            <a:r>
              <a:rPr lang="en-US" sz="2400" dirty="0">
                <a:ea typeface="+mn-ea"/>
                <a:cs typeface="+mn-cs"/>
              </a:rPr>
              <a:t>)</a:t>
            </a:r>
          </a:p>
          <a:p>
            <a:pPr lvl="0">
              <a:lnSpc>
                <a:spcPct val="90000"/>
              </a:lnSpc>
              <a:buClr>
                <a:srgbClr val="333399"/>
              </a:buClr>
            </a:pPr>
            <a:endParaRPr lang="en-US" sz="2800" dirty="0"/>
          </a:p>
          <a:p>
            <a:pPr lvl="0">
              <a:lnSpc>
                <a:spcPct val="90000"/>
              </a:lnSpc>
              <a:buClr>
                <a:srgbClr val="333399"/>
              </a:buClr>
            </a:pPr>
            <a:r>
              <a:rPr lang="en-US" sz="2800" dirty="0"/>
              <a:t>Example: For </a:t>
            </a:r>
            <a:r>
              <a:rPr lang="en-US" sz="2800" kern="1200" dirty="0"/>
              <a:t>chess, b </a:t>
            </a:r>
            <a:r>
              <a:rPr lang="en-US" sz="2800" kern="1200" dirty="0">
                <a:sym typeface="Symbol" pitchFamily="18" charset="2"/>
              </a:rPr>
              <a:t> 35, m  100</a:t>
            </a:r>
            <a:endParaRPr lang="en-US" sz="2800" dirty="0"/>
          </a:p>
          <a:p>
            <a:pPr marL="800082" lvl="1" indent="-342882">
              <a:lnSpc>
                <a:spcPct val="90000"/>
              </a:lnSpc>
              <a:buClrTx/>
            </a:pPr>
            <a:r>
              <a:rPr lang="en-US" sz="2400" dirty="0">
                <a:ea typeface="+mn-ea"/>
                <a:cs typeface="+mn-cs"/>
              </a:rPr>
              <a:t>Exact solution is completely infeasible</a:t>
            </a:r>
          </a:p>
          <a:p>
            <a:pPr marL="800082" lvl="1" indent="-342882">
              <a:lnSpc>
                <a:spcPct val="90000"/>
              </a:lnSpc>
              <a:buClrTx/>
            </a:pPr>
            <a:r>
              <a:rPr lang="en-US" sz="2400" dirty="0">
                <a:ea typeface="+mn-ea"/>
                <a:cs typeface="+mn-cs"/>
              </a:rPr>
              <a:t>But, do we need to explore the whole tree?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66403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220" y="1598584"/>
            <a:ext cx="3674720" cy="1974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Minimax Properties</a:t>
            </a:r>
          </a:p>
        </p:txBody>
      </p:sp>
      <p:sp>
        <p:nvSpPr>
          <p:cNvPr id="935939" name="Rectangle 3"/>
          <p:cNvSpPr>
            <a:spLocks noGrp="1" noChangeArrowheads="1"/>
          </p:cNvSpPr>
          <p:nvPr>
            <p:ph idx="1"/>
          </p:nvPr>
        </p:nvSpPr>
        <p:spPr>
          <a:xfrm>
            <a:off x="834656" y="5257800"/>
            <a:ext cx="10786730" cy="435498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Optimal against a perfect player </a:t>
            </a:r>
          </a:p>
        </p:txBody>
      </p:sp>
      <p:sp>
        <p:nvSpPr>
          <p:cNvPr id="16388" name="AutoShape 5"/>
          <p:cNvSpPr>
            <a:spLocks noChangeArrowheads="1"/>
          </p:cNvSpPr>
          <p:nvPr/>
        </p:nvSpPr>
        <p:spPr bwMode="auto">
          <a:xfrm>
            <a:off x="5791200" y="2057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389" name="AutoShape 6"/>
          <p:cNvSpPr>
            <a:spLocks noChangeArrowheads="1"/>
          </p:cNvSpPr>
          <p:nvPr/>
        </p:nvSpPr>
        <p:spPr bwMode="auto">
          <a:xfrm rot="10800000">
            <a:off x="5029200" y="3048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390" name="AutoShape 7"/>
          <p:cNvSpPr>
            <a:spLocks noChangeArrowheads="1"/>
          </p:cNvSpPr>
          <p:nvPr/>
        </p:nvSpPr>
        <p:spPr bwMode="auto">
          <a:xfrm rot="10800000">
            <a:off x="6553200" y="3048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391" name="Rectangle 8"/>
          <p:cNvSpPr>
            <a:spLocks noChangeArrowheads="1"/>
          </p:cNvSpPr>
          <p:nvPr/>
        </p:nvSpPr>
        <p:spPr bwMode="auto">
          <a:xfrm>
            <a:off x="4648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10</a:t>
            </a:r>
          </a:p>
        </p:txBody>
      </p:sp>
      <p:sp>
        <p:nvSpPr>
          <p:cNvPr id="16392" name="Rectangle 9"/>
          <p:cNvSpPr>
            <a:spLocks noChangeArrowheads="1"/>
          </p:cNvSpPr>
          <p:nvPr/>
        </p:nvSpPr>
        <p:spPr bwMode="auto">
          <a:xfrm>
            <a:off x="53340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</a:t>
            </a:r>
          </a:p>
        </p:txBody>
      </p:sp>
      <p:sp>
        <p:nvSpPr>
          <p:cNvPr id="16393" name="Rectangle 10"/>
          <p:cNvSpPr>
            <a:spLocks noChangeArrowheads="1"/>
          </p:cNvSpPr>
          <p:nvPr/>
        </p:nvSpPr>
        <p:spPr bwMode="auto">
          <a:xfrm>
            <a:off x="6172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9</a:t>
            </a:r>
          </a:p>
        </p:txBody>
      </p:sp>
      <p:sp>
        <p:nvSpPr>
          <p:cNvPr id="16394" name="Rectangle 11"/>
          <p:cNvSpPr>
            <a:spLocks noChangeArrowheads="1"/>
          </p:cNvSpPr>
          <p:nvPr/>
        </p:nvSpPr>
        <p:spPr bwMode="auto">
          <a:xfrm>
            <a:off x="6934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100</a:t>
            </a:r>
          </a:p>
        </p:txBody>
      </p:sp>
      <p:cxnSp>
        <p:nvCxnSpPr>
          <p:cNvPr id="16395" name="AutoShape 12"/>
          <p:cNvCxnSpPr>
            <a:cxnSpLocks noChangeShapeType="1"/>
            <a:stCxn id="16388" idx="3"/>
            <a:endCxn id="16389" idx="3"/>
          </p:cNvCxnSpPr>
          <p:nvPr/>
        </p:nvCxnSpPr>
        <p:spPr bwMode="auto">
          <a:xfrm flipH="1">
            <a:off x="5219700" y="23622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6" name="AutoShape 13"/>
          <p:cNvCxnSpPr>
            <a:cxnSpLocks noChangeShapeType="1"/>
            <a:stCxn id="16388" idx="3"/>
            <a:endCxn id="16390" idx="3"/>
          </p:cNvCxnSpPr>
          <p:nvPr/>
        </p:nvCxnSpPr>
        <p:spPr bwMode="auto">
          <a:xfrm>
            <a:off x="5981700" y="23622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7" name="AutoShape 14"/>
          <p:cNvCxnSpPr>
            <a:cxnSpLocks noChangeShapeType="1"/>
            <a:stCxn id="16389" idx="0"/>
            <a:endCxn id="16391" idx="0"/>
          </p:cNvCxnSpPr>
          <p:nvPr/>
        </p:nvCxnSpPr>
        <p:spPr bwMode="auto">
          <a:xfrm flipH="1">
            <a:off x="4838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8" name="AutoShape 15"/>
          <p:cNvCxnSpPr>
            <a:cxnSpLocks noChangeShapeType="1"/>
            <a:stCxn id="16389" idx="0"/>
            <a:endCxn id="16392" idx="0"/>
          </p:cNvCxnSpPr>
          <p:nvPr/>
        </p:nvCxnSpPr>
        <p:spPr bwMode="auto">
          <a:xfrm>
            <a:off x="5219700" y="3352800"/>
            <a:ext cx="304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9" name="AutoShape 16"/>
          <p:cNvCxnSpPr>
            <a:cxnSpLocks noChangeShapeType="1"/>
            <a:stCxn id="16390" idx="0"/>
            <a:endCxn id="16393" idx="0"/>
          </p:cNvCxnSpPr>
          <p:nvPr/>
        </p:nvCxnSpPr>
        <p:spPr bwMode="auto">
          <a:xfrm flipH="1">
            <a:off x="6362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400" name="AutoShape 17"/>
          <p:cNvCxnSpPr>
            <a:cxnSpLocks noChangeShapeType="1"/>
            <a:stCxn id="16390" idx="0"/>
            <a:endCxn id="16394" idx="0"/>
          </p:cNvCxnSpPr>
          <p:nvPr/>
        </p:nvCxnSpPr>
        <p:spPr bwMode="auto">
          <a:xfrm>
            <a:off x="6743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401" name="Text Box 18"/>
          <p:cNvSpPr txBox="1">
            <a:spLocks noChangeArrowheads="1"/>
          </p:cNvSpPr>
          <p:nvPr/>
        </p:nvSpPr>
        <p:spPr bwMode="auto">
          <a:xfrm>
            <a:off x="6194425" y="2057400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max</a:t>
            </a:r>
          </a:p>
        </p:txBody>
      </p:sp>
      <p:sp>
        <p:nvSpPr>
          <p:cNvPr id="16402" name="Text Box 19"/>
          <p:cNvSpPr txBox="1">
            <a:spLocks noChangeArrowheads="1"/>
          </p:cNvSpPr>
          <p:nvPr/>
        </p:nvSpPr>
        <p:spPr bwMode="auto">
          <a:xfrm>
            <a:off x="7010400" y="2971800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min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1FE404-E8CB-AD4E-BAF7-3EA6CB3FED98}"/>
              </a:ext>
            </a:extLst>
          </p:cNvPr>
          <p:cNvGrpSpPr/>
          <p:nvPr/>
        </p:nvGrpSpPr>
        <p:grpSpPr>
          <a:xfrm>
            <a:off x="834656" y="1888303"/>
            <a:ext cx="10742193" cy="4198086"/>
            <a:chOff x="834656" y="1888303"/>
            <a:chExt cx="10742193" cy="4198086"/>
          </a:xfrm>
        </p:grpSpPr>
        <p:pic>
          <p:nvPicPr>
            <p:cNvPr id="44037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997822" y="1888303"/>
              <a:ext cx="3579027" cy="139541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666A292-3654-B84E-919B-B04F6096AB5F}"/>
                </a:ext>
              </a:extLst>
            </p:cNvPr>
            <p:cNvSpPr/>
            <p:nvPr/>
          </p:nvSpPr>
          <p:spPr>
            <a:xfrm>
              <a:off x="834656" y="5661657"/>
              <a:ext cx="10073309" cy="4247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90000"/>
                </a:lnSpc>
                <a:buFont typeface="Arial" panose="020B0604020202020204" pitchFamily="34" charset="0"/>
                <a:buChar char="•"/>
              </a:pPr>
              <a:r>
                <a:rPr lang="en-US" altLang="en-US" sz="2400" dirty="0"/>
                <a:t>May get better utility but may not be optimal, when MIN not play optimally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8453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Resource Limits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93688" y="1676400"/>
            <a:ext cx="7707312" cy="4525963"/>
          </a:xfrm>
        </p:spPr>
        <p:txBody>
          <a:bodyPr>
            <a:no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200" dirty="0"/>
              <a:t>Problem: In realistic games, cannot search to leaves!</a:t>
            </a:r>
          </a:p>
          <a:p>
            <a:pPr eaLnBrk="1" hangingPunct="1">
              <a:lnSpc>
                <a:spcPct val="80000"/>
              </a:lnSpc>
            </a:pPr>
            <a:r>
              <a:rPr lang="en-US" sz="2200" dirty="0"/>
              <a:t>Solution: Depth-limited search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dirty="0"/>
              <a:t>Instead, search only to a limited depth in the tree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dirty="0">
                <a:solidFill>
                  <a:srgbClr val="C00000"/>
                </a:solidFill>
              </a:rPr>
              <a:t>Replace terminal utilities with an evaluation function for non-terminal positions (e.g., via machine learning)</a:t>
            </a:r>
          </a:p>
          <a:p>
            <a:pPr eaLnBrk="1" hangingPunct="1">
              <a:lnSpc>
                <a:spcPct val="80000"/>
              </a:lnSpc>
            </a:pPr>
            <a:r>
              <a:rPr lang="en-US" sz="2200" dirty="0"/>
              <a:t>Example: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dirty="0"/>
              <a:t>Suppose we have 100 seconds, can explore 10K nodes / sec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dirty="0"/>
              <a:t>So can check 1M nodes per move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dirty="0">
                <a:sym typeface="Symbol" pitchFamily="18" charset="2"/>
              </a:rPr>
              <a:t>~ depth 8 – decent chess program</a:t>
            </a:r>
            <a:endParaRPr lang="en-US" sz="2200" dirty="0"/>
          </a:p>
          <a:p>
            <a:pPr eaLnBrk="1" hangingPunct="1">
              <a:lnSpc>
                <a:spcPct val="80000"/>
              </a:lnSpc>
            </a:pPr>
            <a:r>
              <a:rPr lang="en-US" sz="2200" dirty="0"/>
              <a:t>Guarantee of optimal play is gone</a:t>
            </a:r>
          </a:p>
          <a:p>
            <a:pPr eaLnBrk="1" hangingPunct="1">
              <a:lnSpc>
                <a:spcPct val="80000"/>
              </a:lnSpc>
            </a:pPr>
            <a:r>
              <a:rPr lang="en-US" sz="2200" dirty="0"/>
              <a:t>More plies makes a BIG difference</a:t>
            </a:r>
          </a:p>
          <a:p>
            <a:pPr eaLnBrk="1" hangingPunct="1">
              <a:lnSpc>
                <a:spcPct val="80000"/>
              </a:lnSpc>
            </a:pPr>
            <a:r>
              <a:rPr lang="en-US" sz="2200" dirty="0"/>
              <a:t>Use </a:t>
            </a:r>
            <a:r>
              <a:rPr lang="en-US" sz="2200" dirty="0">
                <a:solidFill>
                  <a:srgbClr val="C00000"/>
                </a:solidFill>
              </a:rPr>
              <a:t>iterative deepening </a:t>
            </a:r>
            <a:r>
              <a:rPr lang="en-US" sz="2200" dirty="0"/>
              <a:t>for an anytime algorithm</a:t>
            </a:r>
          </a:p>
          <a:p>
            <a:pPr lvl="1" eaLnBrk="1" hangingPunct="1">
              <a:lnSpc>
                <a:spcPct val="80000"/>
              </a:lnSpc>
            </a:pPr>
            <a:endParaRPr lang="en-US" sz="2200" dirty="0">
              <a:solidFill>
                <a:srgbClr val="CC0000"/>
              </a:solidFill>
            </a:endParaRPr>
          </a:p>
        </p:txBody>
      </p:sp>
      <p:sp>
        <p:nvSpPr>
          <p:cNvPr id="17412" name="AutoShape 22"/>
          <p:cNvSpPr>
            <a:spLocks noChangeArrowheads="1"/>
          </p:cNvSpPr>
          <p:nvPr/>
        </p:nvSpPr>
        <p:spPr bwMode="auto">
          <a:xfrm>
            <a:off x="9296400" y="1524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17413" name="AutoShape 23"/>
          <p:cNvSpPr>
            <a:spLocks noChangeArrowheads="1"/>
          </p:cNvSpPr>
          <p:nvPr/>
        </p:nvSpPr>
        <p:spPr bwMode="auto">
          <a:xfrm rot="10800000">
            <a:off x="84582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14" name="AutoShape 24"/>
          <p:cNvSpPr>
            <a:spLocks noChangeArrowheads="1"/>
          </p:cNvSpPr>
          <p:nvPr/>
        </p:nvSpPr>
        <p:spPr bwMode="auto">
          <a:xfrm rot="10800000">
            <a:off x="101346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cxnSp>
        <p:nvCxnSpPr>
          <p:cNvPr id="17415" name="AutoShape 25"/>
          <p:cNvCxnSpPr>
            <a:cxnSpLocks noChangeShapeType="1"/>
            <a:stCxn id="17412" idx="3"/>
            <a:endCxn id="17413" idx="3"/>
          </p:cNvCxnSpPr>
          <p:nvPr/>
        </p:nvCxnSpPr>
        <p:spPr bwMode="auto">
          <a:xfrm flipH="1">
            <a:off x="8648700" y="1828800"/>
            <a:ext cx="8382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6" name="AutoShape 26"/>
          <p:cNvCxnSpPr>
            <a:cxnSpLocks noChangeShapeType="1"/>
            <a:stCxn id="17412" idx="3"/>
            <a:endCxn id="17414" idx="3"/>
          </p:cNvCxnSpPr>
          <p:nvPr/>
        </p:nvCxnSpPr>
        <p:spPr bwMode="auto">
          <a:xfrm>
            <a:off x="9486900" y="1828800"/>
            <a:ext cx="8382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7" name="AutoShape 27"/>
          <p:cNvCxnSpPr>
            <a:cxnSpLocks noChangeShapeType="1"/>
            <a:stCxn id="17413" idx="0"/>
            <a:endCxn id="1085499" idx="0"/>
          </p:cNvCxnSpPr>
          <p:nvPr/>
        </p:nvCxnSpPr>
        <p:spPr bwMode="auto">
          <a:xfrm flipH="1">
            <a:off x="8305800" y="2286000"/>
            <a:ext cx="3429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8" name="AutoShape 28"/>
          <p:cNvCxnSpPr>
            <a:cxnSpLocks noChangeShapeType="1"/>
            <a:stCxn id="17413" idx="0"/>
            <a:endCxn id="1085500" idx="0"/>
          </p:cNvCxnSpPr>
          <p:nvPr/>
        </p:nvCxnSpPr>
        <p:spPr bwMode="auto">
          <a:xfrm>
            <a:off x="8648700" y="2286000"/>
            <a:ext cx="3429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9" name="AutoShape 29"/>
          <p:cNvCxnSpPr>
            <a:cxnSpLocks noChangeShapeType="1"/>
            <a:stCxn id="17424" idx="3"/>
            <a:endCxn id="17427" idx="0"/>
          </p:cNvCxnSpPr>
          <p:nvPr/>
        </p:nvCxnSpPr>
        <p:spPr bwMode="auto">
          <a:xfrm flipH="1">
            <a:off x="103251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20" name="AutoShape 30"/>
          <p:cNvCxnSpPr>
            <a:cxnSpLocks noChangeShapeType="1"/>
            <a:stCxn id="17424" idx="3"/>
            <a:endCxn id="17428" idx="0"/>
          </p:cNvCxnSpPr>
          <p:nvPr/>
        </p:nvCxnSpPr>
        <p:spPr bwMode="auto">
          <a:xfrm>
            <a:off x="106299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21" name="AutoShape 31"/>
          <p:cNvSpPr>
            <a:spLocks noChangeArrowheads="1"/>
          </p:cNvSpPr>
          <p:nvPr/>
        </p:nvSpPr>
        <p:spPr bwMode="auto">
          <a:xfrm>
            <a:off x="81534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2" name="AutoShape 32"/>
          <p:cNvSpPr>
            <a:spLocks noChangeArrowheads="1"/>
          </p:cNvSpPr>
          <p:nvPr/>
        </p:nvSpPr>
        <p:spPr bwMode="auto">
          <a:xfrm>
            <a:off x="87630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3" name="AutoShape 33"/>
          <p:cNvSpPr>
            <a:spLocks noChangeArrowheads="1"/>
          </p:cNvSpPr>
          <p:nvPr/>
        </p:nvSpPr>
        <p:spPr bwMode="auto">
          <a:xfrm>
            <a:off x="98298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4" name="AutoShape 34"/>
          <p:cNvSpPr>
            <a:spLocks noChangeArrowheads="1"/>
          </p:cNvSpPr>
          <p:nvPr/>
        </p:nvSpPr>
        <p:spPr bwMode="auto">
          <a:xfrm>
            <a:off x="104394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5" name="AutoShape 35"/>
          <p:cNvSpPr>
            <a:spLocks noChangeArrowheads="1"/>
          </p:cNvSpPr>
          <p:nvPr/>
        </p:nvSpPr>
        <p:spPr bwMode="auto">
          <a:xfrm>
            <a:off x="84582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6" name="AutoShape 36"/>
          <p:cNvSpPr>
            <a:spLocks noChangeArrowheads="1"/>
          </p:cNvSpPr>
          <p:nvPr/>
        </p:nvSpPr>
        <p:spPr bwMode="auto">
          <a:xfrm>
            <a:off x="8458200" y="3810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27" name="AutoShape 37"/>
          <p:cNvSpPr>
            <a:spLocks noChangeArrowheads="1"/>
          </p:cNvSpPr>
          <p:nvPr/>
        </p:nvSpPr>
        <p:spPr bwMode="auto">
          <a:xfrm>
            <a:off x="101346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8" name="AutoShape 38"/>
          <p:cNvSpPr>
            <a:spLocks noChangeArrowheads="1"/>
          </p:cNvSpPr>
          <p:nvPr/>
        </p:nvSpPr>
        <p:spPr bwMode="auto">
          <a:xfrm>
            <a:off x="107442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9" name="AutoShape 39"/>
          <p:cNvSpPr>
            <a:spLocks noChangeArrowheads="1"/>
          </p:cNvSpPr>
          <p:nvPr/>
        </p:nvSpPr>
        <p:spPr bwMode="auto">
          <a:xfrm>
            <a:off x="8153400" y="3352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30" name="AutoShape 40"/>
          <p:cNvSpPr>
            <a:spLocks noChangeArrowheads="1"/>
          </p:cNvSpPr>
          <p:nvPr/>
        </p:nvSpPr>
        <p:spPr bwMode="auto">
          <a:xfrm>
            <a:off x="8763000" y="3352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431" name="AutoShape 41"/>
          <p:cNvCxnSpPr>
            <a:cxnSpLocks noChangeShapeType="1"/>
            <a:stCxn id="17414" idx="0"/>
            <a:endCxn id="17423" idx="0"/>
          </p:cNvCxnSpPr>
          <p:nvPr/>
        </p:nvCxnSpPr>
        <p:spPr bwMode="auto">
          <a:xfrm flipH="1">
            <a:off x="10020300" y="22860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2" name="AutoShape 42"/>
          <p:cNvCxnSpPr>
            <a:cxnSpLocks noChangeShapeType="1"/>
            <a:stCxn id="17414" idx="0"/>
            <a:endCxn id="17424" idx="0"/>
          </p:cNvCxnSpPr>
          <p:nvPr/>
        </p:nvCxnSpPr>
        <p:spPr bwMode="auto">
          <a:xfrm>
            <a:off x="10325100" y="22860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3" name="AutoShape 43"/>
          <p:cNvCxnSpPr>
            <a:cxnSpLocks noChangeShapeType="1"/>
            <a:stCxn id="17422" idx="3"/>
            <a:endCxn id="17425" idx="0"/>
          </p:cNvCxnSpPr>
          <p:nvPr/>
        </p:nvCxnSpPr>
        <p:spPr bwMode="auto">
          <a:xfrm flipH="1">
            <a:off x="86487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34" name="AutoShape 44"/>
          <p:cNvSpPr>
            <a:spLocks noChangeArrowheads="1"/>
          </p:cNvSpPr>
          <p:nvPr/>
        </p:nvSpPr>
        <p:spPr bwMode="auto">
          <a:xfrm>
            <a:off x="9067800" y="3810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435" name="AutoShape 45"/>
          <p:cNvCxnSpPr>
            <a:cxnSpLocks noChangeShapeType="1"/>
            <a:stCxn id="17425" idx="3"/>
            <a:endCxn id="17429" idx="0"/>
          </p:cNvCxnSpPr>
          <p:nvPr/>
        </p:nvCxnSpPr>
        <p:spPr bwMode="auto">
          <a:xfrm flipH="1">
            <a:off x="8343900" y="32004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6" name="AutoShape 46"/>
          <p:cNvCxnSpPr>
            <a:cxnSpLocks noChangeShapeType="1"/>
            <a:stCxn id="17425" idx="3"/>
            <a:endCxn id="17430" idx="0"/>
          </p:cNvCxnSpPr>
          <p:nvPr/>
        </p:nvCxnSpPr>
        <p:spPr bwMode="auto">
          <a:xfrm>
            <a:off x="8648700" y="32004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7" name="AutoShape 47"/>
          <p:cNvCxnSpPr>
            <a:cxnSpLocks noChangeShapeType="1"/>
            <a:stCxn id="17430" idx="3"/>
            <a:endCxn id="17426" idx="0"/>
          </p:cNvCxnSpPr>
          <p:nvPr/>
        </p:nvCxnSpPr>
        <p:spPr bwMode="auto">
          <a:xfrm flipH="1">
            <a:off x="8648700" y="36576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8" name="AutoShape 48"/>
          <p:cNvCxnSpPr>
            <a:cxnSpLocks noChangeShapeType="1"/>
            <a:stCxn id="17430" idx="3"/>
            <a:endCxn id="17434" idx="0"/>
          </p:cNvCxnSpPr>
          <p:nvPr/>
        </p:nvCxnSpPr>
        <p:spPr bwMode="auto">
          <a:xfrm>
            <a:off x="8953500" y="36576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39" name="Rectangle 49"/>
          <p:cNvSpPr>
            <a:spLocks noChangeArrowheads="1"/>
          </p:cNvSpPr>
          <p:nvPr/>
        </p:nvSpPr>
        <p:spPr bwMode="auto">
          <a:xfrm>
            <a:off x="79248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0" name="Rectangle 50"/>
          <p:cNvSpPr>
            <a:spLocks noChangeArrowheads="1"/>
          </p:cNvSpPr>
          <p:nvPr/>
        </p:nvSpPr>
        <p:spPr bwMode="auto">
          <a:xfrm>
            <a:off x="87630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1" name="Rectangle 51"/>
          <p:cNvSpPr>
            <a:spLocks noChangeArrowheads="1"/>
          </p:cNvSpPr>
          <p:nvPr/>
        </p:nvSpPr>
        <p:spPr bwMode="auto">
          <a:xfrm>
            <a:off x="97536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2" name="Rectangle 52"/>
          <p:cNvSpPr>
            <a:spLocks noChangeArrowheads="1"/>
          </p:cNvSpPr>
          <p:nvPr/>
        </p:nvSpPr>
        <p:spPr bwMode="auto">
          <a:xfrm>
            <a:off x="105918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3" name="Freeform 53"/>
          <p:cNvSpPr>
            <a:spLocks/>
          </p:cNvSpPr>
          <p:nvPr/>
        </p:nvSpPr>
        <p:spPr bwMode="auto">
          <a:xfrm>
            <a:off x="8102600" y="4114800"/>
            <a:ext cx="508000" cy="1676400"/>
          </a:xfrm>
          <a:custGeom>
            <a:avLst/>
            <a:gdLst>
              <a:gd name="T0" fmla="*/ 2147483647 w 320"/>
              <a:gd name="T1" fmla="*/ 0 h 1440"/>
              <a:gd name="T2" fmla="*/ 2147483647 w 320"/>
              <a:gd name="T3" fmla="*/ 2147483647 h 1440"/>
              <a:gd name="T4" fmla="*/ 2147483647 w 320"/>
              <a:gd name="T5" fmla="*/ 2147483647 h 1440"/>
              <a:gd name="T6" fmla="*/ 2147483647 w 320"/>
              <a:gd name="T7" fmla="*/ 2147483647 h 1440"/>
              <a:gd name="T8" fmla="*/ 2147483647 w 320"/>
              <a:gd name="T9" fmla="*/ 2147483647 h 1440"/>
              <a:gd name="T10" fmla="*/ 2147483647 w 320"/>
              <a:gd name="T11" fmla="*/ 2147483647 h 144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20"/>
              <a:gd name="T19" fmla="*/ 0 h 1440"/>
              <a:gd name="T20" fmla="*/ 320 w 320"/>
              <a:gd name="T21" fmla="*/ 1440 h 144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20" h="1440">
                <a:moveTo>
                  <a:pt x="320" y="0"/>
                </a:moveTo>
                <a:cubicBezTo>
                  <a:pt x="232" y="72"/>
                  <a:pt x="144" y="144"/>
                  <a:pt x="128" y="240"/>
                </a:cubicBezTo>
                <a:cubicBezTo>
                  <a:pt x="112" y="336"/>
                  <a:pt x="240" y="480"/>
                  <a:pt x="224" y="576"/>
                </a:cubicBezTo>
                <a:cubicBezTo>
                  <a:pt x="208" y="672"/>
                  <a:pt x="64" y="736"/>
                  <a:pt x="32" y="816"/>
                </a:cubicBezTo>
                <a:cubicBezTo>
                  <a:pt x="0" y="896"/>
                  <a:pt x="32" y="952"/>
                  <a:pt x="32" y="1056"/>
                </a:cubicBezTo>
                <a:cubicBezTo>
                  <a:pt x="32" y="1160"/>
                  <a:pt x="32" y="1300"/>
                  <a:pt x="32" y="1440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4" name="Freeform 54"/>
          <p:cNvSpPr>
            <a:spLocks/>
          </p:cNvSpPr>
          <p:nvPr/>
        </p:nvSpPr>
        <p:spPr bwMode="auto">
          <a:xfrm>
            <a:off x="8890000" y="4114800"/>
            <a:ext cx="406400" cy="1676400"/>
          </a:xfrm>
          <a:custGeom>
            <a:avLst/>
            <a:gdLst>
              <a:gd name="T0" fmla="*/ 2147483647 w 256"/>
              <a:gd name="T1" fmla="*/ 0 h 1056"/>
              <a:gd name="T2" fmla="*/ 2147483647 w 256"/>
              <a:gd name="T3" fmla="*/ 2147483647 h 1056"/>
              <a:gd name="T4" fmla="*/ 2147483647 w 256"/>
              <a:gd name="T5" fmla="*/ 2147483647 h 1056"/>
              <a:gd name="T6" fmla="*/ 2147483647 w 256"/>
              <a:gd name="T7" fmla="*/ 2147483647 h 1056"/>
              <a:gd name="T8" fmla="*/ 2147483647 w 256"/>
              <a:gd name="T9" fmla="*/ 2147483647 h 10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"/>
              <a:gd name="T16" fmla="*/ 0 h 1056"/>
              <a:gd name="T17" fmla="*/ 256 w 256"/>
              <a:gd name="T18" fmla="*/ 1056 h 10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" h="1056">
                <a:moveTo>
                  <a:pt x="256" y="0"/>
                </a:moveTo>
                <a:cubicBezTo>
                  <a:pt x="140" y="148"/>
                  <a:pt x="24" y="296"/>
                  <a:pt x="16" y="384"/>
                </a:cubicBezTo>
                <a:cubicBezTo>
                  <a:pt x="8" y="472"/>
                  <a:pt x="208" y="456"/>
                  <a:pt x="208" y="528"/>
                </a:cubicBezTo>
                <a:cubicBezTo>
                  <a:pt x="208" y="600"/>
                  <a:pt x="32" y="728"/>
                  <a:pt x="16" y="816"/>
                </a:cubicBezTo>
                <a:cubicBezTo>
                  <a:pt x="0" y="904"/>
                  <a:pt x="56" y="980"/>
                  <a:pt x="112" y="1056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5" name="Freeform 55"/>
          <p:cNvSpPr>
            <a:spLocks/>
          </p:cNvSpPr>
          <p:nvPr/>
        </p:nvSpPr>
        <p:spPr bwMode="auto">
          <a:xfrm>
            <a:off x="10515600" y="3200400"/>
            <a:ext cx="457200" cy="2590800"/>
          </a:xfrm>
          <a:custGeom>
            <a:avLst/>
            <a:gdLst>
              <a:gd name="T0" fmla="*/ 2147483647 w 256"/>
              <a:gd name="T1" fmla="*/ 0 h 1056"/>
              <a:gd name="T2" fmla="*/ 2147483647 w 256"/>
              <a:gd name="T3" fmla="*/ 2147483647 h 1056"/>
              <a:gd name="T4" fmla="*/ 2147483647 w 256"/>
              <a:gd name="T5" fmla="*/ 2147483647 h 1056"/>
              <a:gd name="T6" fmla="*/ 2147483647 w 256"/>
              <a:gd name="T7" fmla="*/ 2147483647 h 1056"/>
              <a:gd name="T8" fmla="*/ 2147483647 w 256"/>
              <a:gd name="T9" fmla="*/ 2147483647 h 10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"/>
              <a:gd name="T16" fmla="*/ 0 h 1056"/>
              <a:gd name="T17" fmla="*/ 256 w 256"/>
              <a:gd name="T18" fmla="*/ 1056 h 10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" h="1056">
                <a:moveTo>
                  <a:pt x="256" y="0"/>
                </a:moveTo>
                <a:cubicBezTo>
                  <a:pt x="140" y="148"/>
                  <a:pt x="24" y="296"/>
                  <a:pt x="16" y="384"/>
                </a:cubicBezTo>
                <a:cubicBezTo>
                  <a:pt x="8" y="472"/>
                  <a:pt x="208" y="456"/>
                  <a:pt x="208" y="528"/>
                </a:cubicBezTo>
                <a:cubicBezTo>
                  <a:pt x="208" y="600"/>
                  <a:pt x="32" y="728"/>
                  <a:pt x="16" y="816"/>
                </a:cubicBezTo>
                <a:cubicBezTo>
                  <a:pt x="0" y="904"/>
                  <a:pt x="56" y="980"/>
                  <a:pt x="112" y="1056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6" name="Freeform 56"/>
          <p:cNvSpPr>
            <a:spLocks/>
          </p:cNvSpPr>
          <p:nvPr/>
        </p:nvSpPr>
        <p:spPr bwMode="auto">
          <a:xfrm>
            <a:off x="9944100" y="3200400"/>
            <a:ext cx="508000" cy="2590800"/>
          </a:xfrm>
          <a:custGeom>
            <a:avLst/>
            <a:gdLst>
              <a:gd name="T0" fmla="*/ 2147483647 w 320"/>
              <a:gd name="T1" fmla="*/ 0 h 1632"/>
              <a:gd name="T2" fmla="*/ 2147483647 w 320"/>
              <a:gd name="T3" fmla="*/ 2147483647 h 1632"/>
              <a:gd name="T4" fmla="*/ 2147483647 w 320"/>
              <a:gd name="T5" fmla="*/ 2147483647 h 1632"/>
              <a:gd name="T6" fmla="*/ 2147483647 w 320"/>
              <a:gd name="T7" fmla="*/ 2147483647 h 1632"/>
              <a:gd name="T8" fmla="*/ 2147483647 w 320"/>
              <a:gd name="T9" fmla="*/ 2147483647 h 1632"/>
              <a:gd name="T10" fmla="*/ 2147483647 w 320"/>
              <a:gd name="T11" fmla="*/ 2147483647 h 16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20"/>
              <a:gd name="T19" fmla="*/ 0 h 1632"/>
              <a:gd name="T20" fmla="*/ 320 w 320"/>
              <a:gd name="T21" fmla="*/ 1632 h 163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20" h="1632">
                <a:moveTo>
                  <a:pt x="216" y="0"/>
                </a:moveTo>
                <a:cubicBezTo>
                  <a:pt x="268" y="108"/>
                  <a:pt x="320" y="216"/>
                  <a:pt x="312" y="336"/>
                </a:cubicBezTo>
                <a:cubicBezTo>
                  <a:pt x="304" y="456"/>
                  <a:pt x="192" y="576"/>
                  <a:pt x="168" y="720"/>
                </a:cubicBezTo>
                <a:cubicBezTo>
                  <a:pt x="144" y="864"/>
                  <a:pt x="192" y="1104"/>
                  <a:pt x="168" y="1200"/>
                </a:cubicBezTo>
                <a:cubicBezTo>
                  <a:pt x="144" y="1296"/>
                  <a:pt x="48" y="1224"/>
                  <a:pt x="24" y="1296"/>
                </a:cubicBezTo>
                <a:cubicBezTo>
                  <a:pt x="0" y="1368"/>
                  <a:pt x="12" y="1500"/>
                  <a:pt x="24" y="1632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447" name="AutoShape 57"/>
          <p:cNvCxnSpPr>
            <a:cxnSpLocks noChangeShapeType="1"/>
            <a:stCxn id="17422" idx="3"/>
            <a:endCxn id="17448" idx="0"/>
          </p:cNvCxnSpPr>
          <p:nvPr/>
        </p:nvCxnSpPr>
        <p:spPr bwMode="auto">
          <a:xfrm>
            <a:off x="89535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48" name="AutoShape 58"/>
          <p:cNvSpPr>
            <a:spLocks noChangeArrowheads="1"/>
          </p:cNvSpPr>
          <p:nvPr/>
        </p:nvSpPr>
        <p:spPr bwMode="auto">
          <a:xfrm>
            <a:off x="90678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085499" name="Rectangle 59"/>
          <p:cNvSpPr>
            <a:spLocks noChangeArrowheads="1"/>
          </p:cNvSpPr>
          <p:nvPr/>
        </p:nvSpPr>
        <p:spPr bwMode="auto">
          <a:xfrm>
            <a:off x="80772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-1</a:t>
            </a:r>
          </a:p>
        </p:txBody>
      </p:sp>
      <p:sp>
        <p:nvSpPr>
          <p:cNvPr id="1085500" name="Rectangle 60"/>
          <p:cNvSpPr>
            <a:spLocks noChangeArrowheads="1"/>
          </p:cNvSpPr>
          <p:nvPr/>
        </p:nvSpPr>
        <p:spPr bwMode="auto">
          <a:xfrm>
            <a:off x="87630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-2</a:t>
            </a:r>
          </a:p>
        </p:txBody>
      </p:sp>
      <p:sp>
        <p:nvSpPr>
          <p:cNvPr id="1085501" name="Rectangle 61"/>
          <p:cNvSpPr>
            <a:spLocks noChangeArrowheads="1"/>
          </p:cNvSpPr>
          <p:nvPr/>
        </p:nvSpPr>
        <p:spPr bwMode="auto">
          <a:xfrm>
            <a:off x="97536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4</a:t>
            </a:r>
          </a:p>
        </p:txBody>
      </p:sp>
      <p:sp>
        <p:nvSpPr>
          <p:cNvPr id="1085502" name="Rectangle 62"/>
          <p:cNvSpPr>
            <a:spLocks noChangeArrowheads="1"/>
          </p:cNvSpPr>
          <p:nvPr/>
        </p:nvSpPr>
        <p:spPr bwMode="auto">
          <a:xfrm>
            <a:off x="104394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9</a:t>
            </a:r>
          </a:p>
        </p:txBody>
      </p:sp>
      <p:sp>
        <p:nvSpPr>
          <p:cNvPr id="1085505" name="AutoShape 65"/>
          <p:cNvSpPr>
            <a:spLocks noChangeArrowheads="1"/>
          </p:cNvSpPr>
          <p:nvPr/>
        </p:nvSpPr>
        <p:spPr bwMode="auto">
          <a:xfrm>
            <a:off x="9296400" y="1524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00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tIns="182880" anchor="b" anchorCtr="0"/>
          <a:lstStyle/>
          <a:p>
            <a:pPr algn="ctr"/>
            <a:r>
              <a:rPr lang="en-US" dirty="0">
                <a:latin typeface="Calibri" pitchFamily="34" charset="0"/>
              </a:rPr>
              <a:t>4</a:t>
            </a:r>
          </a:p>
        </p:txBody>
      </p:sp>
      <p:sp>
        <p:nvSpPr>
          <p:cNvPr id="1085507" name="Text Box 67"/>
          <p:cNvSpPr txBox="1">
            <a:spLocks noChangeArrowheads="1"/>
          </p:cNvSpPr>
          <p:nvPr/>
        </p:nvSpPr>
        <p:spPr bwMode="auto">
          <a:xfrm>
            <a:off x="11223625" y="1919288"/>
            <a:ext cx="66357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min</a:t>
            </a:r>
          </a:p>
        </p:txBody>
      </p:sp>
      <p:sp>
        <p:nvSpPr>
          <p:cNvPr id="1085508" name="Text Box 68"/>
          <p:cNvSpPr txBox="1">
            <a:spLocks noChangeArrowheads="1"/>
          </p:cNvSpPr>
          <p:nvPr/>
        </p:nvSpPr>
        <p:spPr bwMode="auto">
          <a:xfrm>
            <a:off x="11223625" y="1462088"/>
            <a:ext cx="66357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max</a:t>
            </a:r>
          </a:p>
        </p:txBody>
      </p:sp>
      <p:sp>
        <p:nvSpPr>
          <p:cNvPr id="1085509" name="AutoShape 69"/>
          <p:cNvSpPr>
            <a:spLocks noChangeArrowheads="1"/>
          </p:cNvSpPr>
          <p:nvPr/>
        </p:nvSpPr>
        <p:spPr bwMode="auto">
          <a:xfrm rot="10800000">
            <a:off x="84582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757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 anchorCtr="1"/>
          <a:lstStyle/>
          <a:p>
            <a:pPr algn="ctr"/>
            <a:r>
              <a:rPr lang="en-US" dirty="0">
                <a:latin typeface="Calibri" pitchFamily="34" charset="0"/>
              </a:rPr>
              <a:t>-2</a:t>
            </a:r>
          </a:p>
        </p:txBody>
      </p:sp>
      <p:sp>
        <p:nvSpPr>
          <p:cNvPr id="1085510" name="AutoShape 70"/>
          <p:cNvSpPr>
            <a:spLocks noChangeArrowheads="1"/>
          </p:cNvSpPr>
          <p:nvPr/>
        </p:nvSpPr>
        <p:spPr bwMode="auto">
          <a:xfrm rot="10800000">
            <a:off x="101346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757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 anchorCtr="1"/>
          <a:lstStyle/>
          <a:p>
            <a:pPr algn="ctr"/>
            <a:r>
              <a:rPr lang="en-US" dirty="0">
                <a:latin typeface="Calibri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53360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99" grpId="0" animBg="1" autoUpdateAnimBg="0"/>
      <p:bldP spid="1085500" grpId="0" animBg="1" autoUpdateAnimBg="0"/>
      <p:bldP spid="1085501" grpId="0" animBg="1" autoUpdateAnimBg="0"/>
      <p:bldP spid="1085502" grpId="0" animBg="1" autoUpdateAnimBg="0"/>
      <p:bldP spid="1085505" grpId="0" animBg="1" autoUpdateAnimBg="0"/>
      <p:bldP spid="1085509" grpId="0" animBg="1"/>
      <p:bldP spid="10855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46860" y="3886200"/>
            <a:ext cx="4610100" cy="226756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7000" y="3886200"/>
            <a:ext cx="4686300" cy="21587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Matters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11612880" cy="4729164"/>
          </a:xfrm>
        </p:spPr>
        <p:txBody>
          <a:bodyPr/>
          <a:lstStyle/>
          <a:p>
            <a:r>
              <a:rPr lang="en-US" sz="2800" dirty="0"/>
              <a:t>Evaluation functions are always imperfect</a:t>
            </a:r>
          </a:p>
          <a:p>
            <a:r>
              <a:rPr lang="en-US" sz="2800" dirty="0"/>
              <a:t>The deeper in the tree the evaluation function is buried, the less the quality of the evaluation function matters</a:t>
            </a:r>
          </a:p>
          <a:p>
            <a:r>
              <a:rPr lang="en-US" sz="2800" dirty="0"/>
              <a:t>An important example of the tradeoff between complexity of evaluation functions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/>
              <a:t>and complexity of computation</a:t>
            </a:r>
          </a:p>
        </p:txBody>
      </p:sp>
    </p:spTree>
    <p:extLst>
      <p:ext uri="{BB962C8B-B14F-4D97-AF65-F5344CB8AC3E}">
        <p14:creationId xmlns:p14="http://schemas.microsoft.com/office/powerpoint/2010/main" val="2973932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43200" y="2146300"/>
            <a:ext cx="5617916" cy="420350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Functions</a:t>
            </a:r>
          </a:p>
        </p:txBody>
      </p:sp>
    </p:spTree>
    <p:extLst>
      <p:ext uri="{BB962C8B-B14F-4D97-AF65-F5344CB8AC3E}">
        <p14:creationId xmlns:p14="http://schemas.microsoft.com/office/powerpoint/2010/main" val="2509795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Evaluation Functions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03860" y="1651000"/>
            <a:ext cx="11506200" cy="495300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Evaluation functions score non-terminals in depth-limited search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Ideal function: returns the actual minimax value of the position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In practice: typically weighted linear sum of </a:t>
            </a:r>
            <a:r>
              <a:rPr lang="en-US" sz="2400" dirty="0">
                <a:solidFill>
                  <a:srgbClr val="C00000"/>
                </a:solidFill>
              </a:rPr>
              <a:t>feature </a:t>
            </a:r>
            <a:r>
              <a:rPr lang="en-US" sz="2400" dirty="0" err="1">
                <a:solidFill>
                  <a:srgbClr val="C00000"/>
                </a:solidFill>
              </a:rPr>
              <a:t>fuctions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(you will see more later):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dirty="0"/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e.g.  </a:t>
            </a:r>
            <a:r>
              <a:rPr lang="en-US" sz="2400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baseline="-25000" dirty="0">
                <a:solidFill>
                  <a:srgbClr val="CC0000"/>
                </a:solidFill>
              </a:rPr>
              <a:t>1</a:t>
            </a:r>
            <a:r>
              <a:rPr lang="en-US" sz="2400" dirty="0">
                <a:solidFill>
                  <a:srgbClr val="CC0000"/>
                </a:solidFill>
              </a:rPr>
              <a:t>(</a:t>
            </a:r>
            <a:r>
              <a:rPr lang="en-US" sz="2400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400" dirty="0">
                <a:solidFill>
                  <a:srgbClr val="CC0000"/>
                </a:solidFill>
              </a:rPr>
              <a:t>) = (num white queens – num black queens)</a:t>
            </a:r>
            <a:r>
              <a:rPr lang="en-US" sz="2400" dirty="0"/>
              <a:t>, etc.</a:t>
            </a:r>
          </a:p>
        </p:txBody>
      </p:sp>
      <p:pic>
        <p:nvPicPr>
          <p:cNvPr id="19460" name="Picture 2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3460" y="2184400"/>
            <a:ext cx="2184400" cy="2449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2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04635" y="2184400"/>
            <a:ext cx="2257425" cy="246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Picture 2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86460" y="5704680"/>
            <a:ext cx="741680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3" name="AutoShape 27"/>
          <p:cNvSpPr>
            <a:spLocks noChangeArrowheads="1"/>
          </p:cNvSpPr>
          <p:nvPr/>
        </p:nvSpPr>
        <p:spPr bwMode="auto">
          <a:xfrm>
            <a:off x="4694873" y="2705100"/>
            <a:ext cx="166687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4" name="AutoShape 28"/>
          <p:cNvSpPr>
            <a:spLocks noChangeArrowheads="1"/>
          </p:cNvSpPr>
          <p:nvPr/>
        </p:nvSpPr>
        <p:spPr bwMode="auto">
          <a:xfrm rot="10800000">
            <a:off x="4107498" y="3098800"/>
            <a:ext cx="168275" cy="168275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5" name="AutoShape 29"/>
          <p:cNvSpPr>
            <a:spLocks noChangeArrowheads="1"/>
          </p:cNvSpPr>
          <p:nvPr/>
        </p:nvSpPr>
        <p:spPr bwMode="auto">
          <a:xfrm rot="10800000">
            <a:off x="5196523" y="3098800"/>
            <a:ext cx="168275" cy="168275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6" name="AutoShape 30"/>
          <p:cNvSpPr>
            <a:spLocks noChangeArrowheads="1"/>
          </p:cNvSpPr>
          <p:nvPr/>
        </p:nvSpPr>
        <p:spPr bwMode="auto">
          <a:xfrm>
            <a:off x="3816985" y="3387725"/>
            <a:ext cx="168275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7" name="AutoShape 31"/>
          <p:cNvSpPr>
            <a:spLocks noChangeArrowheads="1"/>
          </p:cNvSpPr>
          <p:nvPr/>
        </p:nvSpPr>
        <p:spPr bwMode="auto">
          <a:xfrm>
            <a:off x="4426585" y="3387725"/>
            <a:ext cx="168275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8" name="AutoShape 32"/>
          <p:cNvSpPr>
            <a:spLocks noChangeArrowheads="1"/>
          </p:cNvSpPr>
          <p:nvPr/>
        </p:nvSpPr>
        <p:spPr bwMode="auto">
          <a:xfrm>
            <a:off x="4883785" y="3387725"/>
            <a:ext cx="168275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9" name="AutoShape 33"/>
          <p:cNvSpPr>
            <a:spLocks noChangeArrowheads="1"/>
          </p:cNvSpPr>
          <p:nvPr/>
        </p:nvSpPr>
        <p:spPr bwMode="auto">
          <a:xfrm>
            <a:off x="5533073" y="3387725"/>
            <a:ext cx="168275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9470" name="AutoShape 34"/>
          <p:cNvCxnSpPr>
            <a:cxnSpLocks noChangeShapeType="1"/>
            <a:stCxn id="19463" idx="3"/>
            <a:endCxn id="19464" idx="3"/>
          </p:cNvCxnSpPr>
          <p:nvPr/>
        </p:nvCxnSpPr>
        <p:spPr bwMode="auto">
          <a:xfrm flipH="1">
            <a:off x="4190048" y="2873375"/>
            <a:ext cx="588962" cy="223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71" name="AutoShape 35"/>
          <p:cNvCxnSpPr>
            <a:cxnSpLocks noChangeShapeType="1"/>
            <a:stCxn id="19463" idx="3"/>
            <a:endCxn id="19465" idx="3"/>
          </p:cNvCxnSpPr>
          <p:nvPr/>
        </p:nvCxnSpPr>
        <p:spPr bwMode="auto">
          <a:xfrm>
            <a:off x="4779010" y="2873375"/>
            <a:ext cx="500063" cy="223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72" name="AutoShape 36"/>
          <p:cNvCxnSpPr>
            <a:cxnSpLocks noChangeShapeType="1"/>
            <a:stCxn id="19464" idx="0"/>
            <a:endCxn id="19466" idx="0"/>
          </p:cNvCxnSpPr>
          <p:nvPr/>
        </p:nvCxnSpPr>
        <p:spPr bwMode="auto">
          <a:xfrm flipH="1">
            <a:off x="3901123" y="3265488"/>
            <a:ext cx="290512" cy="122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73" name="AutoShape 37"/>
          <p:cNvCxnSpPr>
            <a:cxnSpLocks noChangeShapeType="1"/>
            <a:stCxn id="19464" idx="0"/>
            <a:endCxn id="19467" idx="0"/>
          </p:cNvCxnSpPr>
          <p:nvPr/>
        </p:nvCxnSpPr>
        <p:spPr bwMode="auto">
          <a:xfrm>
            <a:off x="4191635" y="3265488"/>
            <a:ext cx="319088" cy="122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74" name="AutoShape 38"/>
          <p:cNvCxnSpPr>
            <a:cxnSpLocks noChangeShapeType="1"/>
            <a:stCxn id="19465" idx="0"/>
            <a:endCxn id="19468" idx="0"/>
          </p:cNvCxnSpPr>
          <p:nvPr/>
        </p:nvCxnSpPr>
        <p:spPr bwMode="auto">
          <a:xfrm flipH="1">
            <a:off x="4967923" y="3265488"/>
            <a:ext cx="312737" cy="122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75" name="AutoShape 39"/>
          <p:cNvCxnSpPr>
            <a:cxnSpLocks noChangeShapeType="1"/>
            <a:stCxn id="19465" idx="0"/>
            <a:endCxn id="19469" idx="0"/>
          </p:cNvCxnSpPr>
          <p:nvPr/>
        </p:nvCxnSpPr>
        <p:spPr bwMode="auto">
          <a:xfrm>
            <a:off x="5280660" y="3265488"/>
            <a:ext cx="336550" cy="122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9476" name="AutoShape 40"/>
          <p:cNvSpPr>
            <a:spLocks noChangeArrowheads="1"/>
          </p:cNvSpPr>
          <p:nvPr/>
        </p:nvSpPr>
        <p:spPr bwMode="auto">
          <a:xfrm>
            <a:off x="5356860" y="4046538"/>
            <a:ext cx="609600" cy="27146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9477" name="AutoShape 41"/>
          <p:cNvCxnSpPr>
            <a:cxnSpLocks noChangeShapeType="1"/>
            <a:endCxn id="19463" idx="1"/>
          </p:cNvCxnSpPr>
          <p:nvPr/>
        </p:nvCxnSpPr>
        <p:spPr bwMode="auto">
          <a:xfrm flipV="1">
            <a:off x="3197860" y="2789238"/>
            <a:ext cx="1538288" cy="620712"/>
          </a:xfrm>
          <a:prstGeom prst="curvedConnector3">
            <a:avLst>
              <a:gd name="adj1" fmla="val 48606"/>
            </a:avLst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19478" name="AutoShape 42"/>
          <p:cNvCxnSpPr>
            <a:cxnSpLocks noChangeShapeType="1"/>
            <a:endCxn id="19482" idx="1"/>
          </p:cNvCxnSpPr>
          <p:nvPr/>
        </p:nvCxnSpPr>
        <p:spPr bwMode="auto">
          <a:xfrm flipH="1">
            <a:off x="5737860" y="3414713"/>
            <a:ext cx="866775" cy="530225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19479" name="Rectangle 43"/>
          <p:cNvSpPr>
            <a:spLocks noChangeArrowheads="1"/>
          </p:cNvSpPr>
          <p:nvPr/>
        </p:nvSpPr>
        <p:spPr bwMode="auto">
          <a:xfrm rot="10800000">
            <a:off x="4883785" y="3844925"/>
            <a:ext cx="168275" cy="168275"/>
          </a:xfrm>
          <a:prstGeom prst="rect">
            <a:avLst/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9480" name="AutoShape 44"/>
          <p:cNvCxnSpPr>
            <a:cxnSpLocks noChangeShapeType="1"/>
            <a:stCxn id="19468" idx="3"/>
            <a:endCxn id="19479" idx="2"/>
          </p:cNvCxnSpPr>
          <p:nvPr/>
        </p:nvCxnSpPr>
        <p:spPr bwMode="auto">
          <a:xfrm flipH="1">
            <a:off x="4966335" y="3556000"/>
            <a:ext cx="1588" cy="2873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81" name="AutoShape 45"/>
          <p:cNvCxnSpPr>
            <a:cxnSpLocks noChangeShapeType="1"/>
            <a:stCxn id="19468" idx="4"/>
            <a:endCxn id="19482" idx="2"/>
          </p:cNvCxnSpPr>
          <p:nvPr/>
        </p:nvCxnSpPr>
        <p:spPr bwMode="auto">
          <a:xfrm>
            <a:off x="5052060" y="3556000"/>
            <a:ext cx="600075" cy="3032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9482" name="Rectangle 46"/>
          <p:cNvSpPr>
            <a:spLocks noChangeArrowheads="1"/>
          </p:cNvSpPr>
          <p:nvPr/>
        </p:nvSpPr>
        <p:spPr bwMode="auto">
          <a:xfrm rot="10800000">
            <a:off x="5569585" y="3860800"/>
            <a:ext cx="168275" cy="168275"/>
          </a:xfrm>
          <a:prstGeom prst="rect">
            <a:avLst/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3" name="AutoShape 47"/>
          <p:cNvSpPr>
            <a:spLocks noChangeArrowheads="1"/>
          </p:cNvSpPr>
          <p:nvPr/>
        </p:nvSpPr>
        <p:spPr bwMode="auto">
          <a:xfrm>
            <a:off x="4671060" y="4046538"/>
            <a:ext cx="609600" cy="27146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244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8800" y="1816622"/>
            <a:ext cx="6723063" cy="44185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Tree Pruning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8DE28C-0C31-4E52-8BC5-46F21647F3F9}"/>
              </a:ext>
            </a:extLst>
          </p:cNvPr>
          <p:cNvSpPr/>
          <p:nvPr/>
        </p:nvSpPr>
        <p:spPr>
          <a:xfrm>
            <a:off x="7352413" y="4347910"/>
            <a:ext cx="47208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dirty="0"/>
              <a:t>Ignore portions of search tree that make no difference to final choice</a:t>
            </a:r>
          </a:p>
        </p:txBody>
      </p:sp>
    </p:spTree>
    <p:extLst>
      <p:ext uri="{BB962C8B-B14F-4D97-AF65-F5344CB8AC3E}">
        <p14:creationId xmlns:p14="http://schemas.microsoft.com/office/powerpoint/2010/main" val="5415204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ym typeface="Symbol" pitchFamily="18" charset="2"/>
              </a:rPr>
              <a:t>Minimax Example</a:t>
            </a:r>
          </a:p>
        </p:txBody>
      </p:sp>
      <p:sp>
        <p:nvSpPr>
          <p:cNvPr id="21507" name="AutoShape 4"/>
          <p:cNvSpPr>
            <a:spLocks noChangeArrowheads="1"/>
          </p:cNvSpPr>
          <p:nvPr/>
        </p:nvSpPr>
        <p:spPr bwMode="auto">
          <a:xfrm>
            <a:off x="5693833" y="22098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60"/>
          <p:cNvGrpSpPr>
            <a:grpSpLocks/>
          </p:cNvGrpSpPr>
          <p:nvPr/>
        </p:nvGrpSpPr>
        <p:grpSpPr bwMode="auto">
          <a:xfrm>
            <a:off x="2641600" y="3765550"/>
            <a:ext cx="508000" cy="1187450"/>
            <a:chOff x="1981200" y="3765550"/>
            <a:chExt cx="381000" cy="1187450"/>
          </a:xfrm>
        </p:grpSpPr>
        <p:cxnSp>
          <p:nvCxnSpPr>
            <p:cNvPr id="21550" name="AutoShape 13"/>
            <p:cNvCxnSpPr>
              <a:cxnSpLocks noChangeShapeType="1"/>
              <a:stCxn id="21542" idx="0"/>
            </p:cNvCxnSpPr>
            <p:nvPr/>
          </p:nvCxnSpPr>
          <p:spPr bwMode="auto">
            <a:xfrm>
              <a:off x="2173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51" name="Rectangle 7"/>
            <p:cNvSpPr>
              <a:spLocks noChangeArrowheads="1"/>
            </p:cNvSpPr>
            <p:nvPr/>
          </p:nvSpPr>
          <p:spPr bwMode="auto">
            <a:xfrm>
              <a:off x="1981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12</a:t>
              </a:r>
            </a:p>
          </p:txBody>
        </p:sp>
      </p:grpSp>
      <p:grpSp>
        <p:nvGrpSpPr>
          <p:cNvPr id="3" name="Group 61"/>
          <p:cNvGrpSpPr>
            <a:grpSpLocks/>
          </p:cNvGrpSpPr>
          <p:nvPr/>
        </p:nvGrpSpPr>
        <p:grpSpPr bwMode="auto">
          <a:xfrm>
            <a:off x="2897717" y="3765550"/>
            <a:ext cx="1267883" cy="1187450"/>
            <a:chOff x="2173288" y="3765550"/>
            <a:chExt cx="950912" cy="1187450"/>
          </a:xfrm>
        </p:grpSpPr>
        <p:cxnSp>
          <p:nvCxnSpPr>
            <p:cNvPr id="21548" name="AutoShape 17"/>
            <p:cNvCxnSpPr>
              <a:cxnSpLocks noChangeShapeType="1"/>
              <a:stCxn id="21542" idx="0"/>
            </p:cNvCxnSpPr>
            <p:nvPr/>
          </p:nvCxnSpPr>
          <p:spPr bwMode="auto">
            <a:xfrm>
              <a:off x="2173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49" name="Rectangle 7"/>
            <p:cNvSpPr>
              <a:spLocks noChangeArrowheads="1"/>
            </p:cNvSpPr>
            <p:nvPr/>
          </p:nvSpPr>
          <p:spPr bwMode="auto">
            <a:xfrm>
              <a:off x="274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8</a:t>
              </a:r>
            </a:p>
          </p:txBody>
        </p:sp>
      </p:grpSp>
      <p:grpSp>
        <p:nvGrpSpPr>
          <p:cNvPr id="4" name="Group 64"/>
          <p:cNvGrpSpPr>
            <a:grpSpLocks/>
          </p:cNvGrpSpPr>
          <p:nvPr/>
        </p:nvGrpSpPr>
        <p:grpSpPr bwMode="auto">
          <a:xfrm>
            <a:off x="8737600" y="3765550"/>
            <a:ext cx="508000" cy="1187450"/>
            <a:chOff x="6553200" y="3765550"/>
            <a:chExt cx="381000" cy="1187450"/>
          </a:xfrm>
        </p:grpSpPr>
        <p:cxnSp>
          <p:nvCxnSpPr>
            <p:cNvPr id="21546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47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5</a:t>
              </a:r>
            </a:p>
          </p:txBody>
        </p:sp>
      </p:grpSp>
      <p:grpSp>
        <p:nvGrpSpPr>
          <p:cNvPr id="5" name="Group 65"/>
          <p:cNvGrpSpPr>
            <a:grpSpLocks/>
          </p:cNvGrpSpPr>
          <p:nvPr/>
        </p:nvGrpSpPr>
        <p:grpSpPr bwMode="auto">
          <a:xfrm>
            <a:off x="8993717" y="3765550"/>
            <a:ext cx="1267883" cy="1187450"/>
            <a:chOff x="6745288" y="3765550"/>
            <a:chExt cx="950912" cy="1187450"/>
          </a:xfrm>
        </p:grpSpPr>
        <p:cxnSp>
          <p:nvCxnSpPr>
            <p:cNvPr id="21544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45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</p:grpSp>
      <p:grpSp>
        <p:nvGrpSpPr>
          <p:cNvPr id="6" name="Group 51"/>
          <p:cNvGrpSpPr>
            <a:grpSpLocks/>
          </p:cNvGrpSpPr>
          <p:nvPr/>
        </p:nvGrpSpPr>
        <p:grpSpPr bwMode="auto">
          <a:xfrm>
            <a:off x="2645833" y="2514600"/>
            <a:ext cx="3302000" cy="1250950"/>
            <a:chOff x="1984375" y="2514600"/>
            <a:chExt cx="2476501" cy="1250950"/>
          </a:xfrm>
        </p:grpSpPr>
        <p:sp>
          <p:nvSpPr>
            <p:cNvPr id="21542" name="AutoShape 6"/>
            <p:cNvSpPr>
              <a:spLocks noChangeArrowheads="1"/>
            </p:cNvSpPr>
            <p:nvPr/>
          </p:nvSpPr>
          <p:spPr bwMode="auto">
            <a:xfrm flipV="1">
              <a:off x="1984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1543" name="AutoShape 7"/>
            <p:cNvCxnSpPr>
              <a:cxnSpLocks noChangeShapeType="1"/>
              <a:stCxn id="21507" idx="3"/>
              <a:endCxn id="21542" idx="3"/>
            </p:cNvCxnSpPr>
            <p:nvPr/>
          </p:nvCxnSpPr>
          <p:spPr bwMode="auto">
            <a:xfrm flipH="1">
              <a:off x="2173288" y="2514600"/>
              <a:ext cx="2287588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28720" name="AutoShape 9"/>
          <p:cNvCxnSpPr>
            <a:cxnSpLocks noChangeShapeType="1"/>
            <a:stCxn id="21542" idx="0"/>
          </p:cNvCxnSpPr>
          <p:nvPr/>
        </p:nvCxnSpPr>
        <p:spPr bwMode="auto">
          <a:xfrm flipH="1">
            <a:off x="1883834" y="3765551"/>
            <a:ext cx="1013884" cy="822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" name="Rectangle 7"/>
          <p:cNvSpPr>
            <a:spLocks noChangeArrowheads="1"/>
          </p:cNvSpPr>
          <p:nvPr/>
        </p:nvSpPr>
        <p:spPr bwMode="auto">
          <a:xfrm>
            <a:off x="1625600" y="4648200"/>
            <a:ext cx="508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3</a:t>
            </a:r>
          </a:p>
        </p:txBody>
      </p:sp>
      <p:cxnSp>
        <p:nvCxnSpPr>
          <p:cNvPr id="67" name="AutoShape 21"/>
          <p:cNvCxnSpPr>
            <a:cxnSpLocks noChangeShapeType="1"/>
          </p:cNvCxnSpPr>
          <p:nvPr/>
        </p:nvCxnSpPr>
        <p:spPr bwMode="auto">
          <a:xfrm rot="5400000">
            <a:off x="5790143" y="2665942"/>
            <a:ext cx="304800" cy="211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21"/>
          <p:cNvCxnSpPr>
            <a:cxnSpLocks noChangeShapeType="1"/>
            <a:stCxn id="21507" idx="3"/>
          </p:cNvCxnSpPr>
          <p:nvPr/>
        </p:nvCxnSpPr>
        <p:spPr bwMode="auto">
          <a:xfrm rot="16200000" flipH="1">
            <a:off x="6212417" y="2250017"/>
            <a:ext cx="228600" cy="757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4" name="AutoShape 21"/>
          <p:cNvCxnSpPr>
            <a:cxnSpLocks noChangeShapeType="1"/>
          </p:cNvCxnSpPr>
          <p:nvPr/>
        </p:nvCxnSpPr>
        <p:spPr bwMode="auto">
          <a:xfrm rot="5400000">
            <a:off x="2744259" y="3913717"/>
            <a:ext cx="304800" cy="211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5" name="AutoShape 21"/>
          <p:cNvCxnSpPr>
            <a:cxnSpLocks noChangeShapeType="1"/>
            <a:stCxn id="21542" idx="0"/>
          </p:cNvCxnSpPr>
          <p:nvPr/>
        </p:nvCxnSpPr>
        <p:spPr bwMode="auto">
          <a:xfrm rot="16200000" flipH="1">
            <a:off x="2926292" y="3739091"/>
            <a:ext cx="196850" cy="249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7" name="Group 59"/>
          <p:cNvGrpSpPr>
            <a:grpSpLocks/>
          </p:cNvGrpSpPr>
          <p:nvPr/>
        </p:nvGrpSpPr>
        <p:grpSpPr bwMode="auto">
          <a:xfrm>
            <a:off x="5693833" y="2514601"/>
            <a:ext cx="508000" cy="1235075"/>
            <a:chOff x="4270375" y="2514600"/>
            <a:chExt cx="381000" cy="1235075"/>
          </a:xfrm>
        </p:grpSpPr>
        <p:sp>
          <p:nvSpPr>
            <p:cNvPr id="21540" name="AutoShape 20"/>
            <p:cNvSpPr>
              <a:spLocks noChangeArrowheads="1"/>
            </p:cNvSpPr>
            <p:nvPr/>
          </p:nvSpPr>
          <p:spPr bwMode="auto">
            <a:xfrm flipV="1">
              <a:off x="4270375" y="3444875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1541" name="AutoShape 21"/>
            <p:cNvCxnSpPr>
              <a:cxnSpLocks noChangeShapeType="1"/>
              <a:stCxn id="21507" idx="3"/>
              <a:endCxn id="21540" idx="3"/>
            </p:cNvCxnSpPr>
            <p:nvPr/>
          </p:nvCxnSpPr>
          <p:spPr bwMode="auto">
            <a:xfrm flipH="1">
              <a:off x="4459288" y="2514600"/>
              <a:ext cx="1588" cy="9302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58"/>
          <p:cNvGrpSpPr>
            <a:grpSpLocks/>
          </p:cNvGrpSpPr>
          <p:nvPr/>
        </p:nvGrpSpPr>
        <p:grpSpPr bwMode="auto">
          <a:xfrm>
            <a:off x="4673600" y="3762376"/>
            <a:ext cx="1524000" cy="1190625"/>
            <a:chOff x="3505200" y="3762375"/>
            <a:chExt cx="1142999" cy="1190625"/>
          </a:xfrm>
        </p:grpSpPr>
        <p:cxnSp>
          <p:nvCxnSpPr>
            <p:cNvPr id="21536" name="AutoShape 23"/>
            <p:cNvCxnSpPr>
              <a:cxnSpLocks noChangeShapeType="1"/>
            </p:cNvCxnSpPr>
            <p:nvPr/>
          </p:nvCxnSpPr>
          <p:spPr bwMode="auto">
            <a:xfrm flipH="1">
              <a:off x="3698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37" name="Rectangle 7"/>
            <p:cNvSpPr>
              <a:spLocks noChangeArrowheads="1"/>
            </p:cNvSpPr>
            <p:nvPr/>
          </p:nvSpPr>
          <p:spPr bwMode="auto">
            <a:xfrm>
              <a:off x="350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  <p:cxnSp>
          <p:nvCxnSpPr>
            <p:cNvPr id="21538" name="AutoShape 21"/>
            <p:cNvCxnSpPr>
              <a:cxnSpLocks noChangeShapeType="1"/>
            </p:cNvCxnSpPr>
            <p:nvPr/>
          </p:nvCxnSpPr>
          <p:spPr bwMode="auto">
            <a:xfrm rot="5400000">
              <a:off x="4306094" y="3913981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1539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4456112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9" name="Group 61"/>
          <p:cNvGrpSpPr>
            <a:grpSpLocks/>
          </p:cNvGrpSpPr>
          <p:nvPr/>
        </p:nvGrpSpPr>
        <p:grpSpPr bwMode="auto">
          <a:xfrm>
            <a:off x="5947833" y="2514600"/>
            <a:ext cx="3302000" cy="1250950"/>
            <a:chOff x="4460875" y="2514600"/>
            <a:chExt cx="2476500" cy="1250950"/>
          </a:xfrm>
        </p:grpSpPr>
        <p:sp>
          <p:nvSpPr>
            <p:cNvPr id="21534" name="AutoShape 26"/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1535" name="AutoShape 27"/>
            <p:cNvCxnSpPr>
              <a:cxnSpLocks noChangeShapeType="1"/>
              <a:stCxn id="21507" idx="3"/>
              <a:endCxn id="21534" idx="3"/>
            </p:cNvCxnSpPr>
            <p:nvPr/>
          </p:nvCxnSpPr>
          <p:spPr bwMode="auto">
            <a:xfrm>
              <a:off x="4460875" y="2514600"/>
              <a:ext cx="2284413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60"/>
          <p:cNvGrpSpPr>
            <a:grpSpLocks/>
          </p:cNvGrpSpPr>
          <p:nvPr/>
        </p:nvGrpSpPr>
        <p:grpSpPr bwMode="auto">
          <a:xfrm>
            <a:off x="7721600" y="3762376"/>
            <a:ext cx="1524000" cy="1190625"/>
            <a:chOff x="5791200" y="3762375"/>
            <a:chExt cx="1142999" cy="1190625"/>
          </a:xfrm>
        </p:grpSpPr>
        <p:cxnSp>
          <p:nvCxnSpPr>
            <p:cNvPr id="21530" name="AutoShape 29"/>
            <p:cNvCxnSpPr>
              <a:cxnSpLocks noChangeShapeType="1"/>
            </p:cNvCxnSpPr>
            <p:nvPr/>
          </p:nvCxnSpPr>
          <p:spPr bwMode="auto">
            <a:xfrm flipH="1">
              <a:off x="5984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31" name="Rectangle 7"/>
            <p:cNvSpPr>
              <a:spLocks noChangeArrowheads="1"/>
            </p:cNvSpPr>
            <p:nvPr/>
          </p:nvSpPr>
          <p:spPr bwMode="auto">
            <a:xfrm>
              <a:off x="5791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14</a:t>
              </a:r>
            </a:p>
          </p:txBody>
        </p:sp>
        <p:cxnSp>
          <p:nvCxnSpPr>
            <p:cNvPr id="21532" name="AutoShape 21"/>
            <p:cNvCxnSpPr>
              <a:cxnSpLocks noChangeShapeType="1"/>
            </p:cNvCxnSpPr>
            <p:nvPr/>
          </p:nvCxnSpPr>
          <p:spPr bwMode="auto">
            <a:xfrm rot="5400000">
              <a:off x="6592094" y="3913981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1533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6742112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11" name="Group 64"/>
          <p:cNvGrpSpPr>
            <a:grpSpLocks/>
          </p:cNvGrpSpPr>
          <p:nvPr/>
        </p:nvGrpSpPr>
        <p:grpSpPr bwMode="auto">
          <a:xfrm>
            <a:off x="5689600" y="3765550"/>
            <a:ext cx="508000" cy="1187450"/>
            <a:chOff x="6553200" y="3765550"/>
            <a:chExt cx="381000" cy="1187450"/>
          </a:xfrm>
        </p:grpSpPr>
        <p:cxnSp>
          <p:nvCxnSpPr>
            <p:cNvPr id="21528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29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grpSp>
        <p:nvGrpSpPr>
          <p:cNvPr id="12" name="Group 65"/>
          <p:cNvGrpSpPr>
            <a:grpSpLocks/>
          </p:cNvGrpSpPr>
          <p:nvPr/>
        </p:nvGrpSpPr>
        <p:grpSpPr bwMode="auto">
          <a:xfrm>
            <a:off x="5945717" y="3765550"/>
            <a:ext cx="1267883" cy="1187450"/>
            <a:chOff x="6745288" y="3765550"/>
            <a:chExt cx="950912" cy="1187450"/>
          </a:xfrm>
        </p:grpSpPr>
        <p:cxnSp>
          <p:nvCxnSpPr>
            <p:cNvPr id="21526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27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963060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>
                <a:sym typeface="Symbol" pitchFamily="18" charset="2"/>
              </a:rPr>
              <a:t>Minimax</a:t>
            </a:r>
            <a:r>
              <a:rPr lang="en-US" dirty="0">
                <a:sym typeface="Symbol" pitchFamily="18" charset="2"/>
              </a:rPr>
              <a:t> Pruning</a:t>
            </a:r>
          </a:p>
        </p:txBody>
      </p:sp>
      <p:sp>
        <p:nvSpPr>
          <p:cNvPr id="22531" name="AutoShape 4"/>
          <p:cNvSpPr>
            <a:spLocks noChangeArrowheads="1"/>
          </p:cNvSpPr>
          <p:nvPr/>
        </p:nvSpPr>
        <p:spPr bwMode="auto">
          <a:xfrm>
            <a:off x="5693833" y="22098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60"/>
          <p:cNvGrpSpPr>
            <a:grpSpLocks/>
          </p:cNvGrpSpPr>
          <p:nvPr/>
        </p:nvGrpSpPr>
        <p:grpSpPr bwMode="auto">
          <a:xfrm>
            <a:off x="2641600" y="3765550"/>
            <a:ext cx="508000" cy="1187450"/>
            <a:chOff x="1981200" y="3765550"/>
            <a:chExt cx="381000" cy="1187450"/>
          </a:xfrm>
        </p:grpSpPr>
        <p:cxnSp>
          <p:nvCxnSpPr>
            <p:cNvPr id="22568" name="AutoShape 13"/>
            <p:cNvCxnSpPr>
              <a:cxnSpLocks noChangeShapeType="1"/>
              <a:stCxn id="22560" idx="0"/>
            </p:cNvCxnSpPr>
            <p:nvPr/>
          </p:nvCxnSpPr>
          <p:spPr bwMode="auto">
            <a:xfrm>
              <a:off x="2173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569" name="Rectangle 7"/>
            <p:cNvSpPr>
              <a:spLocks noChangeArrowheads="1"/>
            </p:cNvSpPr>
            <p:nvPr/>
          </p:nvSpPr>
          <p:spPr bwMode="auto">
            <a:xfrm>
              <a:off x="1981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12</a:t>
              </a:r>
            </a:p>
          </p:txBody>
        </p:sp>
      </p:grpSp>
      <p:grpSp>
        <p:nvGrpSpPr>
          <p:cNvPr id="3" name="Group 61"/>
          <p:cNvGrpSpPr>
            <a:grpSpLocks/>
          </p:cNvGrpSpPr>
          <p:nvPr/>
        </p:nvGrpSpPr>
        <p:grpSpPr bwMode="auto">
          <a:xfrm>
            <a:off x="2897717" y="3765550"/>
            <a:ext cx="1267883" cy="1187450"/>
            <a:chOff x="2173288" y="3765550"/>
            <a:chExt cx="950912" cy="1187450"/>
          </a:xfrm>
        </p:grpSpPr>
        <p:cxnSp>
          <p:nvCxnSpPr>
            <p:cNvPr id="22566" name="AutoShape 17"/>
            <p:cNvCxnSpPr>
              <a:cxnSpLocks noChangeShapeType="1"/>
              <a:stCxn id="22560" idx="0"/>
            </p:cNvCxnSpPr>
            <p:nvPr/>
          </p:nvCxnSpPr>
          <p:spPr bwMode="auto">
            <a:xfrm>
              <a:off x="2173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567" name="Rectangle 7"/>
            <p:cNvSpPr>
              <a:spLocks noChangeArrowheads="1"/>
            </p:cNvSpPr>
            <p:nvPr/>
          </p:nvSpPr>
          <p:spPr bwMode="auto">
            <a:xfrm>
              <a:off x="274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8</a:t>
              </a:r>
            </a:p>
          </p:txBody>
        </p:sp>
      </p:grpSp>
      <p:grpSp>
        <p:nvGrpSpPr>
          <p:cNvPr id="4" name="Group 64"/>
          <p:cNvGrpSpPr>
            <a:grpSpLocks/>
          </p:cNvGrpSpPr>
          <p:nvPr/>
        </p:nvGrpSpPr>
        <p:grpSpPr bwMode="auto">
          <a:xfrm>
            <a:off x="8737600" y="3765550"/>
            <a:ext cx="508000" cy="1187450"/>
            <a:chOff x="6553200" y="3765550"/>
            <a:chExt cx="381000" cy="1187450"/>
          </a:xfrm>
        </p:grpSpPr>
        <p:cxnSp>
          <p:nvCxnSpPr>
            <p:cNvPr id="22564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565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5</a:t>
              </a:r>
            </a:p>
          </p:txBody>
        </p:sp>
      </p:grpSp>
      <p:grpSp>
        <p:nvGrpSpPr>
          <p:cNvPr id="5" name="Group 65"/>
          <p:cNvGrpSpPr>
            <a:grpSpLocks/>
          </p:cNvGrpSpPr>
          <p:nvPr/>
        </p:nvGrpSpPr>
        <p:grpSpPr bwMode="auto">
          <a:xfrm>
            <a:off x="8993717" y="3765550"/>
            <a:ext cx="1267883" cy="1187450"/>
            <a:chOff x="6745288" y="3765550"/>
            <a:chExt cx="950912" cy="1187450"/>
          </a:xfrm>
        </p:grpSpPr>
        <p:cxnSp>
          <p:nvCxnSpPr>
            <p:cNvPr id="22562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563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</p:grpSp>
      <p:grpSp>
        <p:nvGrpSpPr>
          <p:cNvPr id="6" name="Group 51"/>
          <p:cNvGrpSpPr>
            <a:grpSpLocks/>
          </p:cNvGrpSpPr>
          <p:nvPr/>
        </p:nvGrpSpPr>
        <p:grpSpPr bwMode="auto">
          <a:xfrm>
            <a:off x="2645833" y="2514600"/>
            <a:ext cx="3302000" cy="1250950"/>
            <a:chOff x="1984375" y="2514600"/>
            <a:chExt cx="2476501" cy="1250950"/>
          </a:xfrm>
        </p:grpSpPr>
        <p:sp>
          <p:nvSpPr>
            <p:cNvPr id="22560" name="AutoShape 6"/>
            <p:cNvSpPr>
              <a:spLocks noChangeArrowheads="1"/>
            </p:cNvSpPr>
            <p:nvPr/>
          </p:nvSpPr>
          <p:spPr bwMode="auto">
            <a:xfrm flipV="1">
              <a:off x="1984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2561" name="AutoShape 7"/>
            <p:cNvCxnSpPr>
              <a:cxnSpLocks noChangeShapeType="1"/>
              <a:stCxn id="22531" idx="3"/>
              <a:endCxn id="22560" idx="3"/>
            </p:cNvCxnSpPr>
            <p:nvPr/>
          </p:nvCxnSpPr>
          <p:spPr bwMode="auto">
            <a:xfrm flipH="1">
              <a:off x="2173288" y="2514600"/>
              <a:ext cx="2287588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28720" name="AutoShape 9"/>
          <p:cNvCxnSpPr>
            <a:cxnSpLocks noChangeShapeType="1"/>
            <a:stCxn id="22560" idx="0"/>
          </p:cNvCxnSpPr>
          <p:nvPr/>
        </p:nvCxnSpPr>
        <p:spPr bwMode="auto">
          <a:xfrm flipH="1">
            <a:off x="1883834" y="3765551"/>
            <a:ext cx="1013884" cy="822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" name="Rectangle 7"/>
          <p:cNvSpPr>
            <a:spLocks noChangeArrowheads="1"/>
          </p:cNvSpPr>
          <p:nvPr/>
        </p:nvSpPr>
        <p:spPr bwMode="auto">
          <a:xfrm>
            <a:off x="1625600" y="4648200"/>
            <a:ext cx="508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3</a:t>
            </a:r>
          </a:p>
        </p:txBody>
      </p:sp>
      <p:cxnSp>
        <p:nvCxnSpPr>
          <p:cNvPr id="67" name="AutoShape 21"/>
          <p:cNvCxnSpPr>
            <a:cxnSpLocks noChangeShapeType="1"/>
          </p:cNvCxnSpPr>
          <p:nvPr/>
        </p:nvCxnSpPr>
        <p:spPr bwMode="auto">
          <a:xfrm rot="5400000">
            <a:off x="5790143" y="2665942"/>
            <a:ext cx="304800" cy="211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21"/>
          <p:cNvCxnSpPr>
            <a:cxnSpLocks noChangeShapeType="1"/>
            <a:stCxn id="22531" idx="3"/>
          </p:cNvCxnSpPr>
          <p:nvPr/>
        </p:nvCxnSpPr>
        <p:spPr bwMode="auto">
          <a:xfrm rot="16200000" flipH="1">
            <a:off x="6212417" y="2250017"/>
            <a:ext cx="228600" cy="757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4" name="AutoShape 21"/>
          <p:cNvCxnSpPr>
            <a:cxnSpLocks noChangeShapeType="1"/>
          </p:cNvCxnSpPr>
          <p:nvPr/>
        </p:nvCxnSpPr>
        <p:spPr bwMode="auto">
          <a:xfrm rot="5400000">
            <a:off x="2744259" y="3913717"/>
            <a:ext cx="304800" cy="211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5" name="AutoShape 21"/>
          <p:cNvCxnSpPr>
            <a:cxnSpLocks noChangeShapeType="1"/>
            <a:stCxn id="22560" idx="0"/>
          </p:cNvCxnSpPr>
          <p:nvPr/>
        </p:nvCxnSpPr>
        <p:spPr bwMode="auto">
          <a:xfrm rot="16200000" flipH="1">
            <a:off x="2926292" y="3739091"/>
            <a:ext cx="196850" cy="249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7" name="Group 59"/>
          <p:cNvGrpSpPr>
            <a:grpSpLocks/>
          </p:cNvGrpSpPr>
          <p:nvPr/>
        </p:nvGrpSpPr>
        <p:grpSpPr bwMode="auto">
          <a:xfrm>
            <a:off x="5693833" y="2514601"/>
            <a:ext cx="508000" cy="1235075"/>
            <a:chOff x="4270375" y="2514600"/>
            <a:chExt cx="381000" cy="1235075"/>
          </a:xfrm>
        </p:grpSpPr>
        <p:sp>
          <p:nvSpPr>
            <p:cNvPr id="22558" name="AutoShape 20"/>
            <p:cNvSpPr>
              <a:spLocks noChangeArrowheads="1"/>
            </p:cNvSpPr>
            <p:nvPr/>
          </p:nvSpPr>
          <p:spPr bwMode="auto">
            <a:xfrm flipV="1">
              <a:off x="4270375" y="3444875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2559" name="AutoShape 21"/>
            <p:cNvCxnSpPr>
              <a:cxnSpLocks noChangeShapeType="1"/>
              <a:stCxn id="22531" idx="3"/>
              <a:endCxn id="22558" idx="3"/>
            </p:cNvCxnSpPr>
            <p:nvPr/>
          </p:nvCxnSpPr>
          <p:spPr bwMode="auto">
            <a:xfrm flipH="1">
              <a:off x="4459288" y="2514600"/>
              <a:ext cx="1588" cy="9302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58"/>
          <p:cNvGrpSpPr>
            <a:grpSpLocks/>
          </p:cNvGrpSpPr>
          <p:nvPr/>
        </p:nvGrpSpPr>
        <p:grpSpPr bwMode="auto">
          <a:xfrm>
            <a:off x="4673600" y="3762376"/>
            <a:ext cx="1524000" cy="1190625"/>
            <a:chOff x="3505200" y="3762375"/>
            <a:chExt cx="1142999" cy="1190625"/>
          </a:xfrm>
        </p:grpSpPr>
        <p:cxnSp>
          <p:nvCxnSpPr>
            <p:cNvPr id="22554" name="AutoShape 23"/>
            <p:cNvCxnSpPr>
              <a:cxnSpLocks noChangeShapeType="1"/>
            </p:cNvCxnSpPr>
            <p:nvPr/>
          </p:nvCxnSpPr>
          <p:spPr bwMode="auto">
            <a:xfrm flipH="1">
              <a:off x="3698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555" name="Rectangle 7"/>
            <p:cNvSpPr>
              <a:spLocks noChangeArrowheads="1"/>
            </p:cNvSpPr>
            <p:nvPr/>
          </p:nvSpPr>
          <p:spPr bwMode="auto">
            <a:xfrm>
              <a:off x="350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  <p:cxnSp>
          <p:nvCxnSpPr>
            <p:cNvPr id="22556" name="AutoShape 21"/>
            <p:cNvCxnSpPr>
              <a:cxnSpLocks noChangeShapeType="1"/>
            </p:cNvCxnSpPr>
            <p:nvPr/>
          </p:nvCxnSpPr>
          <p:spPr bwMode="auto">
            <a:xfrm rot="5400000">
              <a:off x="4306094" y="3913981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2557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4456112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9" name="Group 61"/>
          <p:cNvGrpSpPr>
            <a:grpSpLocks/>
          </p:cNvGrpSpPr>
          <p:nvPr/>
        </p:nvGrpSpPr>
        <p:grpSpPr bwMode="auto">
          <a:xfrm>
            <a:off x="5947833" y="2514600"/>
            <a:ext cx="3302000" cy="1250950"/>
            <a:chOff x="4460875" y="2514600"/>
            <a:chExt cx="2476500" cy="1250950"/>
          </a:xfrm>
        </p:grpSpPr>
        <p:sp>
          <p:nvSpPr>
            <p:cNvPr id="22552" name="AutoShape 26"/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2553" name="AutoShape 27"/>
            <p:cNvCxnSpPr>
              <a:cxnSpLocks noChangeShapeType="1"/>
              <a:stCxn id="22531" idx="3"/>
              <a:endCxn id="22552" idx="3"/>
            </p:cNvCxnSpPr>
            <p:nvPr/>
          </p:nvCxnSpPr>
          <p:spPr bwMode="auto">
            <a:xfrm>
              <a:off x="4460875" y="2514600"/>
              <a:ext cx="2284413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60"/>
          <p:cNvGrpSpPr>
            <a:grpSpLocks/>
          </p:cNvGrpSpPr>
          <p:nvPr/>
        </p:nvGrpSpPr>
        <p:grpSpPr bwMode="auto">
          <a:xfrm>
            <a:off x="7721600" y="3762376"/>
            <a:ext cx="1524000" cy="1190625"/>
            <a:chOff x="5791200" y="3762375"/>
            <a:chExt cx="1142999" cy="1190625"/>
          </a:xfrm>
        </p:grpSpPr>
        <p:cxnSp>
          <p:nvCxnSpPr>
            <p:cNvPr id="22548" name="AutoShape 29"/>
            <p:cNvCxnSpPr>
              <a:cxnSpLocks noChangeShapeType="1"/>
            </p:cNvCxnSpPr>
            <p:nvPr/>
          </p:nvCxnSpPr>
          <p:spPr bwMode="auto">
            <a:xfrm flipH="1">
              <a:off x="5984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549" name="Rectangle 7"/>
            <p:cNvSpPr>
              <a:spLocks noChangeArrowheads="1"/>
            </p:cNvSpPr>
            <p:nvPr/>
          </p:nvSpPr>
          <p:spPr bwMode="auto">
            <a:xfrm>
              <a:off x="5791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14</a:t>
              </a:r>
            </a:p>
          </p:txBody>
        </p:sp>
        <p:cxnSp>
          <p:nvCxnSpPr>
            <p:cNvPr id="22550" name="AutoShape 21"/>
            <p:cNvCxnSpPr>
              <a:cxnSpLocks noChangeShapeType="1"/>
            </p:cNvCxnSpPr>
            <p:nvPr/>
          </p:nvCxnSpPr>
          <p:spPr bwMode="auto">
            <a:xfrm rot="5400000">
              <a:off x="6592094" y="3913981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2551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6742112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</p:spTree>
    <p:extLst>
      <p:ext uri="{BB962C8B-B14F-4D97-AF65-F5344CB8AC3E}">
        <p14:creationId xmlns:p14="http://schemas.microsoft.com/office/powerpoint/2010/main" val="166606398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412" y="1548776"/>
            <a:ext cx="5148607" cy="28765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714501"/>
            <a:ext cx="11379200" cy="494148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dirty="0"/>
              <a:t>Many different kinds of games!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Axes:</a:t>
            </a:r>
          </a:p>
          <a:p>
            <a:pPr lvl="1" eaLnBrk="1" hangingPunct="1"/>
            <a:r>
              <a:rPr lang="en-US" sz="2400" dirty="0"/>
              <a:t>Deterministic or stochastic?</a:t>
            </a:r>
          </a:p>
          <a:p>
            <a:pPr lvl="1" eaLnBrk="1" hangingPunct="1"/>
            <a:r>
              <a:rPr lang="en-US" sz="2400" dirty="0"/>
              <a:t>One, two, or more players?</a:t>
            </a:r>
          </a:p>
          <a:p>
            <a:pPr lvl="1" eaLnBrk="1" hangingPunct="1"/>
            <a:r>
              <a:rPr lang="en-US" sz="2400" dirty="0"/>
              <a:t>Zero sum?</a:t>
            </a:r>
          </a:p>
          <a:p>
            <a:pPr lvl="1" eaLnBrk="1" hangingPunct="1"/>
            <a:r>
              <a:rPr lang="en-US" sz="2400" dirty="0"/>
              <a:t>Perfect information (can you see the state)?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Want algorithms for calculating a </a:t>
            </a:r>
            <a:r>
              <a:rPr lang="en-US" sz="2800" dirty="0">
                <a:solidFill>
                  <a:srgbClr val="CC0000"/>
                </a:solidFill>
              </a:rPr>
              <a:t>strategy (i.e., agent function, policy)</a:t>
            </a:r>
            <a:r>
              <a:rPr lang="en-US" sz="2800" dirty="0"/>
              <a:t> which recommends a move (action) from each state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Game-Playing Agents</a:t>
            </a:r>
          </a:p>
        </p:txBody>
      </p:sp>
    </p:spTree>
    <p:extLst>
      <p:ext uri="{BB962C8B-B14F-4D97-AF65-F5344CB8AC3E}">
        <p14:creationId xmlns:p14="http://schemas.microsoft.com/office/powerpoint/2010/main" val="28428595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ym typeface="Symbol" pitchFamily="18" charset="2"/>
              </a:rPr>
              <a:t>Alpha-Beta Pruning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6858000" cy="4525963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110000"/>
              </a:lnSpc>
            </a:pPr>
            <a:r>
              <a:rPr lang="en-US" sz="2400" dirty="0"/>
              <a:t>General configuration (MIN version)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000" dirty="0">
                <a:sym typeface="Symbol" pitchFamily="18" charset="2"/>
              </a:rPr>
              <a:t>We’re computing the MIN-VALUE at some node </a:t>
            </a:r>
            <a:r>
              <a:rPr lang="en-US" sz="2000" i="1" dirty="0">
                <a:sym typeface="Symbol" pitchFamily="18" charset="2"/>
              </a:rPr>
              <a:t>n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000" dirty="0">
                <a:sym typeface="Symbol" pitchFamily="18" charset="2"/>
              </a:rPr>
              <a:t>We’re looping over </a:t>
            </a:r>
            <a:r>
              <a:rPr lang="en-US" sz="2000" i="1" dirty="0" err="1">
                <a:sym typeface="Symbol" pitchFamily="18" charset="2"/>
              </a:rPr>
              <a:t>n</a:t>
            </a:r>
            <a:r>
              <a:rPr lang="en-US" sz="2000" dirty="0" err="1">
                <a:sym typeface="Symbol" pitchFamily="18" charset="2"/>
              </a:rPr>
              <a:t>’s</a:t>
            </a:r>
            <a:r>
              <a:rPr lang="en-US" sz="2000" dirty="0">
                <a:sym typeface="Symbol" pitchFamily="18" charset="2"/>
              </a:rPr>
              <a:t> children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000" i="1" dirty="0" err="1">
                <a:sym typeface="Symbol" pitchFamily="18" charset="2"/>
              </a:rPr>
              <a:t>n</a:t>
            </a:r>
            <a:r>
              <a:rPr lang="en-US" sz="2000" dirty="0" err="1">
                <a:sym typeface="Symbol" pitchFamily="18" charset="2"/>
              </a:rPr>
              <a:t>’s</a:t>
            </a:r>
            <a:r>
              <a:rPr lang="en-US" sz="2000" dirty="0">
                <a:sym typeface="Symbol" pitchFamily="18" charset="2"/>
              </a:rPr>
              <a:t> estimate of the </a:t>
            </a:r>
            <a:r>
              <a:rPr lang="en-US" sz="2000" dirty="0" err="1">
                <a:sym typeface="Symbol" pitchFamily="18" charset="2"/>
              </a:rPr>
              <a:t>childrens</a:t>
            </a:r>
            <a:r>
              <a:rPr lang="en-US" sz="2000" dirty="0">
                <a:sym typeface="Symbol" pitchFamily="18" charset="2"/>
              </a:rPr>
              <a:t>’ min is dropping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000" dirty="0">
                <a:sym typeface="Symbol" pitchFamily="18" charset="2"/>
              </a:rPr>
              <a:t>Who cares about </a:t>
            </a:r>
            <a:r>
              <a:rPr lang="en-US" sz="2000" i="1" dirty="0" err="1">
                <a:sym typeface="Symbol" pitchFamily="18" charset="2"/>
              </a:rPr>
              <a:t>n</a:t>
            </a:r>
            <a:r>
              <a:rPr lang="en-US" sz="2000" dirty="0" err="1">
                <a:sym typeface="Symbol" pitchFamily="18" charset="2"/>
              </a:rPr>
              <a:t>’s</a:t>
            </a:r>
            <a:r>
              <a:rPr lang="en-US" sz="2000" dirty="0">
                <a:sym typeface="Symbol" pitchFamily="18" charset="2"/>
              </a:rPr>
              <a:t> value?  MAX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000" dirty="0">
                <a:sym typeface="Symbol" pitchFamily="18" charset="2"/>
              </a:rPr>
              <a:t>Let </a:t>
            </a:r>
            <a:r>
              <a:rPr lang="en-US" sz="2000" i="1" dirty="0">
                <a:sym typeface="Symbol" pitchFamily="18" charset="2"/>
              </a:rPr>
              <a:t>a</a:t>
            </a:r>
            <a:r>
              <a:rPr lang="en-US" sz="2000" dirty="0"/>
              <a:t> be the best value that MAX can get at any choice point along the current path from the root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000" dirty="0"/>
              <a:t>If </a:t>
            </a:r>
            <a:r>
              <a:rPr lang="en-US" sz="2000" i="1" dirty="0"/>
              <a:t>n</a:t>
            </a:r>
            <a:r>
              <a:rPr lang="en-US" sz="2000" dirty="0"/>
              <a:t> becomes worse than </a:t>
            </a:r>
            <a:r>
              <a:rPr lang="en-US" sz="2000" i="1" dirty="0">
                <a:sym typeface="Symbol" pitchFamily="18" charset="2"/>
              </a:rPr>
              <a:t>a</a:t>
            </a:r>
            <a:r>
              <a:rPr lang="en-US" sz="2000" dirty="0"/>
              <a:t>, MAX will avoid it, so we can stop considering </a:t>
            </a:r>
            <a:r>
              <a:rPr lang="en-US" sz="2000" i="1" dirty="0" err="1"/>
              <a:t>n</a:t>
            </a:r>
            <a:r>
              <a:rPr lang="en-US" sz="2000" dirty="0" err="1"/>
              <a:t>’s</a:t>
            </a:r>
            <a:r>
              <a:rPr lang="en-US" sz="2000" dirty="0"/>
              <a:t> other children (it’s already bad enough that it won’t be played)</a:t>
            </a:r>
          </a:p>
          <a:p>
            <a:pPr lvl="1" eaLnBrk="1" hangingPunct="1">
              <a:lnSpc>
                <a:spcPct val="110000"/>
              </a:lnSpc>
            </a:pPr>
            <a:endParaRPr lang="en-US" sz="2000" dirty="0"/>
          </a:p>
          <a:p>
            <a:pPr>
              <a:lnSpc>
                <a:spcPct val="110000"/>
              </a:lnSpc>
            </a:pPr>
            <a:r>
              <a:rPr lang="en-US" sz="2400" dirty="0"/>
              <a:t>MAX version is symmetric</a:t>
            </a:r>
            <a:endParaRPr lang="en-US" sz="2000" dirty="0"/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7778750" y="1995765"/>
            <a:ext cx="63511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>
                <a:latin typeface="Calibri" pitchFamily="34" charset="0"/>
              </a:rPr>
              <a:t>MAX</a:t>
            </a:r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7778750" y="2819400"/>
            <a:ext cx="608013" cy="3698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>
                <a:latin typeface="Calibri" pitchFamily="34" charset="0"/>
              </a:rPr>
              <a:t>MIN</a:t>
            </a:r>
          </a:p>
        </p:txBody>
      </p:sp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7778750" y="4205565"/>
            <a:ext cx="63511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>
                <a:latin typeface="Calibri" pitchFamily="34" charset="0"/>
              </a:rPr>
              <a:t>MAX</a:t>
            </a:r>
          </a:p>
        </p:txBody>
      </p:sp>
      <p:sp>
        <p:nvSpPr>
          <p:cNvPr id="23559" name="Text Box 7"/>
          <p:cNvSpPr txBox="1">
            <a:spLocks noChangeArrowheads="1"/>
          </p:cNvSpPr>
          <p:nvPr/>
        </p:nvSpPr>
        <p:spPr bwMode="auto">
          <a:xfrm>
            <a:off x="7778750" y="4967288"/>
            <a:ext cx="608013" cy="3698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>
                <a:latin typeface="Calibri" pitchFamily="34" charset="0"/>
              </a:rPr>
              <a:t>MIN</a:t>
            </a:r>
          </a:p>
        </p:txBody>
      </p:sp>
      <p:sp>
        <p:nvSpPr>
          <p:cNvPr id="23560" name="AutoShape 8"/>
          <p:cNvSpPr>
            <a:spLocks noChangeArrowheads="1"/>
          </p:cNvSpPr>
          <p:nvPr/>
        </p:nvSpPr>
        <p:spPr bwMode="auto">
          <a:xfrm flipV="1">
            <a:off x="92964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/>
          <a:lstStyle/>
          <a:p>
            <a:pPr algn="ctr"/>
            <a:r>
              <a:rPr lang="en-US" sz="1600" i="1" dirty="0">
                <a:latin typeface="Calibri" pitchFamily="34" charset="0"/>
                <a:sym typeface="Symbol" pitchFamily="18" charset="2"/>
              </a:rPr>
              <a:t>a</a:t>
            </a:r>
            <a:endParaRPr lang="en-US" sz="1600" i="1" dirty="0">
              <a:latin typeface="Calibri" pitchFamily="34" charset="0"/>
            </a:endParaRPr>
          </a:p>
        </p:txBody>
      </p:sp>
      <p:cxnSp>
        <p:nvCxnSpPr>
          <p:cNvPr id="23561" name="AutoShape 9"/>
          <p:cNvCxnSpPr>
            <a:cxnSpLocks noChangeShapeType="1"/>
            <a:stCxn id="23564" idx="3"/>
            <a:endCxn id="23560" idx="3"/>
          </p:cNvCxnSpPr>
          <p:nvPr/>
        </p:nvCxnSpPr>
        <p:spPr bwMode="auto">
          <a:xfrm flipH="1">
            <a:off x="9485313" y="2362200"/>
            <a:ext cx="763587" cy="5334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3562" name="AutoShape 10"/>
          <p:cNvSpPr>
            <a:spLocks noChangeArrowheads="1"/>
          </p:cNvSpPr>
          <p:nvPr/>
        </p:nvSpPr>
        <p:spPr bwMode="auto">
          <a:xfrm>
            <a:off x="10287000" y="4205288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600">
              <a:latin typeface="Calibri" pitchFamily="34" charset="0"/>
            </a:endParaRPr>
          </a:p>
        </p:txBody>
      </p:sp>
      <p:cxnSp>
        <p:nvCxnSpPr>
          <p:cNvPr id="23563" name="AutoShape 11"/>
          <p:cNvCxnSpPr>
            <a:cxnSpLocks noChangeShapeType="1"/>
            <a:stCxn id="23560" idx="0"/>
          </p:cNvCxnSpPr>
          <p:nvPr/>
        </p:nvCxnSpPr>
        <p:spPr bwMode="auto">
          <a:xfrm>
            <a:off x="9486900" y="3200400"/>
            <a:ext cx="344488" cy="3810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3564" name="AutoShape 12"/>
          <p:cNvSpPr>
            <a:spLocks noChangeArrowheads="1"/>
          </p:cNvSpPr>
          <p:nvPr/>
        </p:nvSpPr>
        <p:spPr bwMode="auto">
          <a:xfrm>
            <a:off x="10058400" y="2057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3565" name="Line 13"/>
          <p:cNvSpPr>
            <a:spLocks noChangeShapeType="1"/>
          </p:cNvSpPr>
          <p:nvPr/>
        </p:nvSpPr>
        <p:spPr bwMode="auto">
          <a:xfrm>
            <a:off x="8153400" y="3276600"/>
            <a:ext cx="0" cy="8382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3566" name="AutoShape 14"/>
          <p:cNvSpPr>
            <a:spLocks noChangeArrowheads="1"/>
          </p:cNvSpPr>
          <p:nvPr/>
        </p:nvSpPr>
        <p:spPr bwMode="auto">
          <a:xfrm flipV="1">
            <a:off x="10668000" y="5029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/>
          <a:lstStyle/>
          <a:p>
            <a:pPr algn="ctr"/>
            <a:r>
              <a:rPr lang="en-US" sz="1600" i="1" dirty="0">
                <a:latin typeface="Calibri" pitchFamily="34" charset="0"/>
              </a:rPr>
              <a:t>n</a:t>
            </a:r>
            <a:endParaRPr lang="en-US" sz="1600" dirty="0">
              <a:latin typeface="Calibri" pitchFamily="34" charset="0"/>
            </a:endParaRPr>
          </a:p>
        </p:txBody>
      </p:sp>
      <p:cxnSp>
        <p:nvCxnSpPr>
          <p:cNvPr id="23567" name="AutoShape 15"/>
          <p:cNvCxnSpPr>
            <a:cxnSpLocks noChangeShapeType="1"/>
            <a:stCxn id="23562" idx="3"/>
            <a:endCxn id="23566" idx="3"/>
          </p:cNvCxnSpPr>
          <p:nvPr/>
        </p:nvCxnSpPr>
        <p:spPr bwMode="auto">
          <a:xfrm rot="16200000" flipH="1">
            <a:off x="10408444" y="4579144"/>
            <a:ext cx="519112" cy="3810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568" name="AutoShape 16"/>
          <p:cNvCxnSpPr>
            <a:cxnSpLocks noChangeShapeType="1"/>
            <a:stCxn id="23560" idx="0"/>
          </p:cNvCxnSpPr>
          <p:nvPr/>
        </p:nvCxnSpPr>
        <p:spPr bwMode="auto">
          <a:xfrm flipH="1">
            <a:off x="9145588" y="3200400"/>
            <a:ext cx="341312" cy="3810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3569" name="Freeform 17"/>
          <p:cNvSpPr>
            <a:spLocks/>
          </p:cNvSpPr>
          <p:nvPr/>
        </p:nvSpPr>
        <p:spPr bwMode="auto">
          <a:xfrm>
            <a:off x="10185400" y="2362200"/>
            <a:ext cx="444500" cy="1828800"/>
          </a:xfrm>
          <a:custGeom>
            <a:avLst/>
            <a:gdLst>
              <a:gd name="T0" fmla="*/ 2147483647 w 280"/>
              <a:gd name="T1" fmla="*/ 0 h 1152"/>
              <a:gd name="T2" fmla="*/ 2147483647 w 280"/>
              <a:gd name="T3" fmla="*/ 2147483647 h 1152"/>
              <a:gd name="T4" fmla="*/ 2147483647 w 280"/>
              <a:gd name="T5" fmla="*/ 2147483647 h 1152"/>
              <a:gd name="T6" fmla="*/ 2147483647 w 280"/>
              <a:gd name="T7" fmla="*/ 2147483647 h 1152"/>
              <a:gd name="T8" fmla="*/ 2147483647 w 280"/>
              <a:gd name="T9" fmla="*/ 2147483647 h 1152"/>
              <a:gd name="T10" fmla="*/ 2147483647 w 280"/>
              <a:gd name="T11" fmla="*/ 2147483647 h 11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80"/>
              <a:gd name="T19" fmla="*/ 0 h 1152"/>
              <a:gd name="T20" fmla="*/ 280 w 280"/>
              <a:gd name="T21" fmla="*/ 1152 h 115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80" h="1152">
                <a:moveTo>
                  <a:pt x="40" y="0"/>
                </a:moveTo>
                <a:cubicBezTo>
                  <a:pt x="20" y="112"/>
                  <a:pt x="0" y="224"/>
                  <a:pt x="40" y="288"/>
                </a:cubicBezTo>
                <a:cubicBezTo>
                  <a:pt x="80" y="352"/>
                  <a:pt x="280" y="304"/>
                  <a:pt x="280" y="384"/>
                </a:cubicBezTo>
                <a:cubicBezTo>
                  <a:pt x="280" y="464"/>
                  <a:pt x="48" y="688"/>
                  <a:pt x="40" y="768"/>
                </a:cubicBezTo>
                <a:cubicBezTo>
                  <a:pt x="32" y="848"/>
                  <a:pt x="208" y="800"/>
                  <a:pt x="232" y="864"/>
                </a:cubicBezTo>
                <a:cubicBezTo>
                  <a:pt x="256" y="928"/>
                  <a:pt x="220" y="1040"/>
                  <a:pt x="184" y="1152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cxnSp>
        <p:nvCxnSpPr>
          <p:cNvPr id="23570" name="AutoShape 18"/>
          <p:cNvCxnSpPr>
            <a:cxnSpLocks noChangeShapeType="1"/>
            <a:stCxn id="23562" idx="3"/>
          </p:cNvCxnSpPr>
          <p:nvPr/>
        </p:nvCxnSpPr>
        <p:spPr bwMode="auto">
          <a:xfrm flipH="1">
            <a:off x="10134600" y="4510088"/>
            <a:ext cx="342900" cy="51911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571" name="AutoShape 19"/>
          <p:cNvCxnSpPr>
            <a:cxnSpLocks noChangeShapeType="1"/>
            <a:endCxn id="23564" idx="0"/>
          </p:cNvCxnSpPr>
          <p:nvPr/>
        </p:nvCxnSpPr>
        <p:spPr bwMode="auto">
          <a:xfrm flipH="1">
            <a:off x="10248900" y="1600200"/>
            <a:ext cx="419100" cy="4572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573" name="AutoShape 15"/>
          <p:cNvCxnSpPr>
            <a:cxnSpLocks noChangeShapeType="1"/>
            <a:stCxn id="23566" idx="0"/>
          </p:cNvCxnSpPr>
          <p:nvPr/>
        </p:nvCxnSpPr>
        <p:spPr bwMode="auto">
          <a:xfrm rot="16200000" flipH="1">
            <a:off x="10839450" y="5353050"/>
            <a:ext cx="228600" cy="1905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3574" name="AutoShape 18"/>
          <p:cNvCxnSpPr>
            <a:cxnSpLocks noChangeShapeType="1"/>
            <a:stCxn id="23566" idx="0"/>
          </p:cNvCxnSpPr>
          <p:nvPr/>
        </p:nvCxnSpPr>
        <p:spPr bwMode="auto">
          <a:xfrm rot="5400000">
            <a:off x="10447337" y="5441951"/>
            <a:ext cx="519113" cy="30321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575" name="AutoShape 15"/>
          <p:cNvCxnSpPr>
            <a:cxnSpLocks noChangeShapeType="1"/>
            <a:stCxn id="23566" idx="0"/>
          </p:cNvCxnSpPr>
          <p:nvPr/>
        </p:nvCxnSpPr>
        <p:spPr bwMode="auto">
          <a:xfrm rot="16200000" flipH="1">
            <a:off x="10648950" y="5543550"/>
            <a:ext cx="457200" cy="381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6749445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DA746-CABD-4614-B996-15AC22A36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Symbol" pitchFamily="18" charset="2"/>
              </a:rPr>
              <a:t>Alpha-Beta Pruning</a:t>
            </a:r>
            <a:endParaRPr lang="en-US" dirty="0"/>
          </a:p>
        </p:txBody>
      </p:sp>
      <p:sp>
        <p:nvSpPr>
          <p:cNvPr id="21" name="Line 3">
            <a:extLst>
              <a:ext uri="{FF2B5EF4-FFF2-40B4-BE49-F238E27FC236}">
                <a16:creationId xmlns:a16="http://schemas.microsoft.com/office/drawing/2014/main" id="{8DBFD8EC-A122-4758-A371-D2B6798A7E9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2514600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4">
            <a:extLst>
              <a:ext uri="{FF2B5EF4-FFF2-40B4-BE49-F238E27FC236}">
                <a16:creationId xmlns:a16="http://schemas.microsoft.com/office/drawing/2014/main" id="{589CCE66-61FC-4A51-9407-1ED2DCAAE08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2514600"/>
            <a:ext cx="19050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5">
            <a:extLst>
              <a:ext uri="{FF2B5EF4-FFF2-40B4-BE49-F238E27FC236}">
                <a16:creationId xmlns:a16="http://schemas.microsoft.com/office/drawing/2014/main" id="{F33CC746-4B86-4AC6-BA90-10DD9288F52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67000" y="2514600"/>
            <a:ext cx="19050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6">
            <a:extLst>
              <a:ext uri="{FF2B5EF4-FFF2-40B4-BE49-F238E27FC236}">
                <a16:creationId xmlns:a16="http://schemas.microsoft.com/office/drawing/2014/main" id="{E7FB65B8-F7E0-491B-8DC8-222FDCAE237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57400" y="3657600"/>
            <a:ext cx="6096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7">
            <a:extLst>
              <a:ext uri="{FF2B5EF4-FFF2-40B4-BE49-F238E27FC236}">
                <a16:creationId xmlns:a16="http://schemas.microsoft.com/office/drawing/2014/main" id="{3A5649FC-676D-427A-991A-31B987256F64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3657600"/>
            <a:ext cx="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Line 8">
            <a:extLst>
              <a:ext uri="{FF2B5EF4-FFF2-40B4-BE49-F238E27FC236}">
                <a16:creationId xmlns:a16="http://schemas.microsoft.com/office/drawing/2014/main" id="{86DFC495-A276-4615-BB96-41CCD9A15AC5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3657600"/>
            <a:ext cx="6096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AutoShape 16">
            <a:extLst>
              <a:ext uri="{FF2B5EF4-FFF2-40B4-BE49-F238E27FC236}">
                <a16:creationId xmlns:a16="http://schemas.microsoft.com/office/drawing/2014/main" id="{FFC638E5-2095-4239-B1A5-8694970AB3B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438400" y="3490913"/>
            <a:ext cx="457200" cy="395287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8" name="AutoShape 18">
            <a:extLst>
              <a:ext uri="{FF2B5EF4-FFF2-40B4-BE49-F238E27FC236}">
                <a16:creationId xmlns:a16="http://schemas.microsoft.com/office/drawing/2014/main" id="{25EB648A-4193-4383-85F0-32165AF1F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2209800"/>
            <a:ext cx="457200" cy="39528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9" name="AutoShape 24">
            <a:extLst>
              <a:ext uri="{FF2B5EF4-FFF2-40B4-BE49-F238E27FC236}">
                <a16:creationId xmlns:a16="http://schemas.microsoft.com/office/drawing/2014/main" id="{5736F770-DA38-4BE9-8783-8C082B8E0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4800600"/>
            <a:ext cx="457200" cy="39528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30" name="Text Box 26">
            <a:extLst>
              <a:ext uri="{FF2B5EF4-FFF2-40B4-BE49-F238E27FC236}">
                <a16:creationId xmlns:a16="http://schemas.microsoft.com/office/drawing/2014/main" id="{C7E796D3-3344-4D35-B160-C3B8BE932D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209800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2400" b="1"/>
              <a:t>MAX</a:t>
            </a:r>
          </a:p>
        </p:txBody>
      </p:sp>
      <p:sp>
        <p:nvSpPr>
          <p:cNvPr id="31" name="Text Box 27">
            <a:extLst>
              <a:ext uri="{FF2B5EF4-FFF2-40B4-BE49-F238E27FC236}">
                <a16:creationId xmlns:a16="http://schemas.microsoft.com/office/drawing/2014/main" id="{6DC4F13D-BC95-45B5-BDDC-9783EAA566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429000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2400" b="1"/>
              <a:t>MIN</a:t>
            </a:r>
          </a:p>
        </p:txBody>
      </p:sp>
      <p:sp>
        <p:nvSpPr>
          <p:cNvPr id="32" name="Text Box 34">
            <a:extLst>
              <a:ext uri="{FF2B5EF4-FFF2-40B4-BE49-F238E27FC236}">
                <a16:creationId xmlns:a16="http://schemas.microsoft.com/office/drawing/2014/main" id="{F5597043-99D8-4431-B20E-482636E42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724400"/>
            <a:ext cx="990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 b="1"/>
              <a:t>Terminal</a:t>
            </a:r>
          </a:p>
        </p:txBody>
      </p:sp>
      <p:sp>
        <p:nvSpPr>
          <p:cNvPr id="33" name="Text Box 35">
            <a:extLst>
              <a:ext uri="{FF2B5EF4-FFF2-40B4-BE49-F238E27FC236}">
                <a16:creationId xmlns:a16="http://schemas.microsoft.com/office/drawing/2014/main" id="{7650613A-1C9D-4B9D-9A3C-E3B6F56EC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3429000"/>
            <a:ext cx="914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b="1"/>
              <a:t>≤ 3</a:t>
            </a:r>
          </a:p>
        </p:txBody>
      </p:sp>
      <p:sp>
        <p:nvSpPr>
          <p:cNvPr id="34" name="Text Box 36">
            <a:extLst>
              <a:ext uri="{FF2B5EF4-FFF2-40B4-BE49-F238E27FC236}">
                <a16:creationId xmlns:a16="http://schemas.microsoft.com/office/drawing/2014/main" id="{150F1D6C-60F7-4F5A-B386-CA84B1D024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5257800"/>
            <a:ext cx="30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b="1"/>
              <a:t>3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65E2040-99C0-4121-A071-9D9BE97EB6B9}"/>
              </a:ext>
            </a:extLst>
          </p:cNvPr>
          <p:cNvGrpSpPr>
            <a:grpSpLocks/>
          </p:cNvGrpSpPr>
          <p:nvPr/>
        </p:nvGrpSpPr>
        <p:grpSpPr bwMode="auto">
          <a:xfrm>
            <a:off x="3467100" y="3768725"/>
            <a:ext cx="2095500" cy="461963"/>
            <a:chOff x="6057900" y="2168351"/>
            <a:chExt cx="2095500" cy="461665"/>
          </a:xfrm>
        </p:grpSpPr>
        <p:cxnSp>
          <p:nvCxnSpPr>
            <p:cNvPr id="36" name="Straight Arrow Connector 24">
              <a:extLst>
                <a:ext uri="{FF2B5EF4-FFF2-40B4-BE49-F238E27FC236}">
                  <a16:creationId xmlns:a16="http://schemas.microsoft.com/office/drawing/2014/main" id="{97E922E5-1E8E-4478-875D-4B08A9CB38C3}"/>
                </a:ext>
              </a:extLst>
            </p:cNvPr>
            <p:cNvCxnSpPr>
              <a:cxnSpLocks noChangeShapeType="1"/>
              <a:stCxn id="37" idx="1"/>
            </p:cNvCxnSpPr>
            <p:nvPr/>
          </p:nvCxnSpPr>
          <p:spPr bwMode="auto">
            <a:xfrm flipH="1" flipV="1">
              <a:off x="6057900" y="2168351"/>
              <a:ext cx="1104900" cy="230833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7" name="TextBox 25">
              <a:extLst>
                <a:ext uri="{FF2B5EF4-FFF2-40B4-BE49-F238E27FC236}">
                  <a16:creationId xmlns:a16="http://schemas.microsoft.com/office/drawing/2014/main" id="{8C02955C-1025-4CF8-952D-1048876622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2800" y="2168351"/>
              <a:ext cx="990600" cy="461665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Beta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097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3" grpId="0"/>
      <p:bldP spid="3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F6885-0306-4BAE-BF14-4CEA0BCBC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Symbol" pitchFamily="18" charset="2"/>
              </a:rPr>
              <a:t>Alpha-Beta Pruning</a:t>
            </a:r>
            <a:endParaRPr lang="en-US" dirty="0"/>
          </a:p>
        </p:txBody>
      </p:sp>
      <p:sp>
        <p:nvSpPr>
          <p:cNvPr id="4" name="Line 3">
            <a:extLst>
              <a:ext uri="{FF2B5EF4-FFF2-40B4-BE49-F238E27FC236}">
                <a16:creationId xmlns:a16="http://schemas.microsoft.com/office/drawing/2014/main" id="{7CD4DDDF-3975-46EB-A636-7CEE27F9CE0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2514600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4">
            <a:extLst>
              <a:ext uri="{FF2B5EF4-FFF2-40B4-BE49-F238E27FC236}">
                <a16:creationId xmlns:a16="http://schemas.microsoft.com/office/drawing/2014/main" id="{05826BB2-FEA7-45B6-96F0-F15953669C0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2514600"/>
            <a:ext cx="19050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5">
            <a:extLst>
              <a:ext uri="{FF2B5EF4-FFF2-40B4-BE49-F238E27FC236}">
                <a16:creationId xmlns:a16="http://schemas.microsoft.com/office/drawing/2014/main" id="{BFB259EB-48E9-4AE3-9802-FE329B44A3E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67000" y="2514600"/>
            <a:ext cx="19050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D0E10D39-520B-41A8-9C26-3F9035D7560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57400" y="3657600"/>
            <a:ext cx="6096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5DF890C9-FCCA-4A79-B87A-BCE15DE8B93A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3657600"/>
            <a:ext cx="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AE16CAD2-490E-42DF-A434-9C87035BC51D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3657600"/>
            <a:ext cx="6096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AutoShape 16">
            <a:extLst>
              <a:ext uri="{FF2B5EF4-FFF2-40B4-BE49-F238E27FC236}">
                <a16:creationId xmlns:a16="http://schemas.microsoft.com/office/drawing/2014/main" id="{9672F18D-7B36-46EF-8C86-FB8F4C00D9A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438400" y="3490913"/>
            <a:ext cx="457200" cy="395287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1" name="AutoShape 18">
            <a:extLst>
              <a:ext uri="{FF2B5EF4-FFF2-40B4-BE49-F238E27FC236}">
                <a16:creationId xmlns:a16="http://schemas.microsoft.com/office/drawing/2014/main" id="{A7068ED5-E131-436A-BA68-5C44FE6196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2209800"/>
            <a:ext cx="457200" cy="39528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2" name="AutoShape 23">
            <a:extLst>
              <a:ext uri="{FF2B5EF4-FFF2-40B4-BE49-F238E27FC236}">
                <a16:creationId xmlns:a16="http://schemas.microsoft.com/office/drawing/2014/main" id="{5968816E-B284-4AA9-A441-F807FDA61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6100" y="4800600"/>
            <a:ext cx="457200" cy="39528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3" name="AutoShape 24">
            <a:extLst>
              <a:ext uri="{FF2B5EF4-FFF2-40B4-BE49-F238E27FC236}">
                <a16:creationId xmlns:a16="http://schemas.microsoft.com/office/drawing/2014/main" id="{CDC9F127-30B2-4EE6-8EEA-8126C1871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4800600"/>
            <a:ext cx="457200" cy="39528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" name="AutoShape 25">
            <a:extLst>
              <a:ext uri="{FF2B5EF4-FFF2-40B4-BE49-F238E27FC236}">
                <a16:creationId xmlns:a16="http://schemas.microsoft.com/office/drawing/2014/main" id="{893E2900-4F08-4CA7-A281-446D9D4E79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7450" y="4800600"/>
            <a:ext cx="457200" cy="39528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" name="Text Box 26">
            <a:extLst>
              <a:ext uri="{FF2B5EF4-FFF2-40B4-BE49-F238E27FC236}">
                <a16:creationId xmlns:a16="http://schemas.microsoft.com/office/drawing/2014/main" id="{78EF6D8D-2C6D-49AF-9BF2-BFA3D857E8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209800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2400" b="1"/>
              <a:t>MAX</a:t>
            </a:r>
          </a:p>
        </p:txBody>
      </p:sp>
      <p:sp>
        <p:nvSpPr>
          <p:cNvPr id="16" name="Text Box 27">
            <a:extLst>
              <a:ext uri="{FF2B5EF4-FFF2-40B4-BE49-F238E27FC236}">
                <a16:creationId xmlns:a16="http://schemas.microsoft.com/office/drawing/2014/main" id="{E7E655A0-C0A2-420B-A630-5A904F5D51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429000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2400" b="1"/>
              <a:t>MIN</a:t>
            </a:r>
          </a:p>
        </p:txBody>
      </p:sp>
      <p:sp>
        <p:nvSpPr>
          <p:cNvPr id="17" name="Text Box 34">
            <a:extLst>
              <a:ext uri="{FF2B5EF4-FFF2-40B4-BE49-F238E27FC236}">
                <a16:creationId xmlns:a16="http://schemas.microsoft.com/office/drawing/2014/main" id="{E653F791-DBB2-4350-8300-DFD17A0AA2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724400"/>
            <a:ext cx="990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 b="1"/>
              <a:t>Terminal</a:t>
            </a:r>
          </a:p>
        </p:txBody>
      </p:sp>
      <p:sp>
        <p:nvSpPr>
          <p:cNvPr id="18" name="Text Box 32">
            <a:extLst>
              <a:ext uri="{FF2B5EF4-FFF2-40B4-BE49-F238E27FC236}">
                <a16:creationId xmlns:a16="http://schemas.microsoft.com/office/drawing/2014/main" id="{E489B267-2F57-459B-A908-8936642CAF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2133600"/>
            <a:ext cx="1219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b="1">
                <a:sym typeface="Symbol" panose="05050102010706020507" pitchFamily="18" charset="2"/>
              </a:rPr>
              <a:t></a:t>
            </a:r>
            <a:r>
              <a:rPr lang="en-US" altLang="en-US" sz="2400" b="1"/>
              <a:t> 3</a:t>
            </a:r>
          </a:p>
        </p:txBody>
      </p:sp>
      <p:sp>
        <p:nvSpPr>
          <p:cNvPr id="19" name="Text Box 35">
            <a:extLst>
              <a:ext uri="{FF2B5EF4-FFF2-40B4-BE49-F238E27FC236}">
                <a16:creationId xmlns:a16="http://schemas.microsoft.com/office/drawing/2014/main" id="{7B09A096-D249-455B-80DE-44F83ED6AA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3419475"/>
            <a:ext cx="30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b="1"/>
              <a:t>3</a:t>
            </a:r>
          </a:p>
        </p:txBody>
      </p:sp>
      <p:sp>
        <p:nvSpPr>
          <p:cNvPr id="20" name="Text Box 36">
            <a:extLst>
              <a:ext uri="{FF2B5EF4-FFF2-40B4-BE49-F238E27FC236}">
                <a16:creationId xmlns:a16="http://schemas.microsoft.com/office/drawing/2014/main" id="{20B754FF-A9A3-4DB7-850A-59BF587D5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5257800"/>
            <a:ext cx="30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b="1"/>
              <a:t>3</a:t>
            </a:r>
          </a:p>
        </p:txBody>
      </p:sp>
      <p:sp>
        <p:nvSpPr>
          <p:cNvPr id="21" name="Text Box 37">
            <a:extLst>
              <a:ext uri="{FF2B5EF4-FFF2-40B4-BE49-F238E27FC236}">
                <a16:creationId xmlns:a16="http://schemas.microsoft.com/office/drawing/2014/main" id="{093E7408-C603-4693-BA95-8A4773DF57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52578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b="1"/>
              <a:t>12</a:t>
            </a:r>
          </a:p>
        </p:txBody>
      </p:sp>
      <p:sp>
        <p:nvSpPr>
          <p:cNvPr id="22" name="Text Box 38">
            <a:extLst>
              <a:ext uri="{FF2B5EF4-FFF2-40B4-BE49-F238E27FC236}">
                <a16:creationId xmlns:a16="http://schemas.microsoft.com/office/drawing/2014/main" id="{BB9811D5-9902-4A07-83F2-6816FF796A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5257800"/>
            <a:ext cx="30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b="1"/>
              <a:t>8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EAF8F82-8162-40D8-9339-500810467644}"/>
              </a:ext>
            </a:extLst>
          </p:cNvPr>
          <p:cNvGrpSpPr>
            <a:grpSpLocks/>
          </p:cNvGrpSpPr>
          <p:nvPr/>
        </p:nvGrpSpPr>
        <p:grpSpPr bwMode="auto">
          <a:xfrm>
            <a:off x="2286000" y="1839913"/>
            <a:ext cx="1084263" cy="1579562"/>
            <a:chOff x="7069667" y="2168351"/>
            <a:chExt cx="1083733" cy="1579012"/>
          </a:xfrm>
        </p:grpSpPr>
        <p:cxnSp>
          <p:nvCxnSpPr>
            <p:cNvPr id="24" name="Straight Arrow Connector 24">
              <a:extLst>
                <a:ext uri="{FF2B5EF4-FFF2-40B4-BE49-F238E27FC236}">
                  <a16:creationId xmlns:a16="http://schemas.microsoft.com/office/drawing/2014/main" id="{A6E302C9-BE6B-4C86-9900-643488390A24}"/>
                </a:ext>
              </a:extLst>
            </p:cNvPr>
            <p:cNvCxnSpPr>
              <a:cxnSpLocks noChangeShapeType="1"/>
              <a:stCxn id="25" idx="2"/>
            </p:cNvCxnSpPr>
            <p:nvPr/>
          </p:nvCxnSpPr>
          <p:spPr bwMode="auto">
            <a:xfrm flipH="1">
              <a:off x="7069667" y="2999348"/>
              <a:ext cx="588433" cy="748015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9A19372F-9B40-4987-805A-F77C5E0D7B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2800" y="2168351"/>
              <a:ext cx="990600" cy="830997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Final score</a:t>
              </a:r>
            </a:p>
          </p:txBody>
        </p:sp>
      </p:grpSp>
      <p:sp>
        <p:nvSpPr>
          <p:cNvPr id="26" name="Text Box 35">
            <a:extLst>
              <a:ext uri="{FF2B5EF4-FFF2-40B4-BE49-F238E27FC236}">
                <a16:creationId xmlns:a16="http://schemas.microsoft.com/office/drawing/2014/main" id="{2B3872A7-3B1B-4D18-A815-C21A04F72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3429000"/>
            <a:ext cx="6477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b="1"/>
              <a:t>≤ 3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5A6173D-03B7-4E78-9070-B209D9075EF0}"/>
              </a:ext>
            </a:extLst>
          </p:cNvPr>
          <p:cNvGrpSpPr>
            <a:grpSpLocks/>
          </p:cNvGrpSpPr>
          <p:nvPr/>
        </p:nvGrpSpPr>
        <p:grpSpPr bwMode="auto">
          <a:xfrm>
            <a:off x="5410200" y="1752600"/>
            <a:ext cx="2322513" cy="533400"/>
            <a:chOff x="5145617" y="1752600"/>
            <a:chExt cx="2321983" cy="533400"/>
          </a:xfrm>
        </p:grpSpPr>
        <p:cxnSp>
          <p:nvCxnSpPr>
            <p:cNvPr id="28" name="Straight Arrow Connector 2">
              <a:extLst>
                <a:ext uri="{FF2B5EF4-FFF2-40B4-BE49-F238E27FC236}">
                  <a16:creationId xmlns:a16="http://schemas.microsoft.com/office/drawing/2014/main" id="{4714004E-57B8-47EC-9D0C-21E50D1C8A5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5145617" y="1981200"/>
              <a:ext cx="1331383" cy="304800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9" name="TextBox 3">
              <a:extLst>
                <a:ext uri="{FF2B5EF4-FFF2-40B4-BE49-F238E27FC236}">
                  <a16:creationId xmlns:a16="http://schemas.microsoft.com/office/drawing/2014/main" id="{1BFB7514-AE89-4FD7-9E12-1BBC3558EE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77000" y="1752600"/>
              <a:ext cx="990600" cy="461665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Alpha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371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/>
      <p:bldP spid="19" grpId="0"/>
      <p:bldP spid="2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D5ACE-CE47-4783-A5FC-AA42B1FE3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Symbol" pitchFamily="18" charset="2"/>
              </a:rPr>
              <a:t>Alpha-Beta Pruning</a:t>
            </a:r>
            <a:endParaRPr lang="en-US" dirty="0"/>
          </a:p>
        </p:txBody>
      </p:sp>
      <p:sp>
        <p:nvSpPr>
          <p:cNvPr id="4" name="Line 3">
            <a:extLst>
              <a:ext uri="{FF2B5EF4-FFF2-40B4-BE49-F238E27FC236}">
                <a16:creationId xmlns:a16="http://schemas.microsoft.com/office/drawing/2014/main" id="{B4455F6C-F239-45C7-8A07-7EB98221853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2514600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4">
            <a:extLst>
              <a:ext uri="{FF2B5EF4-FFF2-40B4-BE49-F238E27FC236}">
                <a16:creationId xmlns:a16="http://schemas.microsoft.com/office/drawing/2014/main" id="{9DBEC033-C8A1-4A47-A294-B8F3F558126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2514600"/>
            <a:ext cx="19050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5">
            <a:extLst>
              <a:ext uri="{FF2B5EF4-FFF2-40B4-BE49-F238E27FC236}">
                <a16:creationId xmlns:a16="http://schemas.microsoft.com/office/drawing/2014/main" id="{F1DA3452-1758-4ABC-9C59-7402671B170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67000" y="2514600"/>
            <a:ext cx="19050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DCC36518-61A9-4319-A8F7-647C1E0494A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57400" y="3657600"/>
            <a:ext cx="6096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986EA2EA-8B0F-4BE3-B3B7-E9C4BA74D417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3657600"/>
            <a:ext cx="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C98C8C72-DA29-47AA-A790-402ED0D41A53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3657600"/>
            <a:ext cx="6096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9">
            <a:extLst>
              <a:ext uri="{FF2B5EF4-FFF2-40B4-BE49-F238E27FC236}">
                <a16:creationId xmlns:a16="http://schemas.microsoft.com/office/drawing/2014/main" id="{A603C41C-9C9F-408E-87CA-AB2A6C203B9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62400" y="3657600"/>
            <a:ext cx="6096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7209B061-3777-4608-A2C5-8EE7B092C34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3657600"/>
            <a:ext cx="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11">
            <a:extLst>
              <a:ext uri="{FF2B5EF4-FFF2-40B4-BE49-F238E27FC236}">
                <a16:creationId xmlns:a16="http://schemas.microsoft.com/office/drawing/2014/main" id="{316A2578-E2C6-411C-A876-ECD6D66806F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3657600"/>
            <a:ext cx="6096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AutoShape 15">
            <a:extLst>
              <a:ext uri="{FF2B5EF4-FFF2-40B4-BE49-F238E27FC236}">
                <a16:creationId xmlns:a16="http://schemas.microsoft.com/office/drawing/2014/main" id="{2F979E16-07E7-43F4-8BFC-4C2223E60A3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343400" y="3490913"/>
            <a:ext cx="457200" cy="395287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" name="AutoShape 16">
            <a:extLst>
              <a:ext uri="{FF2B5EF4-FFF2-40B4-BE49-F238E27FC236}">
                <a16:creationId xmlns:a16="http://schemas.microsoft.com/office/drawing/2014/main" id="{7554927E-6D88-4B5D-89EF-099A401DB33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438400" y="3490913"/>
            <a:ext cx="457200" cy="395287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" name="AutoShape 18">
            <a:extLst>
              <a:ext uri="{FF2B5EF4-FFF2-40B4-BE49-F238E27FC236}">
                <a16:creationId xmlns:a16="http://schemas.microsoft.com/office/drawing/2014/main" id="{D9ED4724-BA48-4887-9BD5-1F5AC65FB2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2209800"/>
            <a:ext cx="457200" cy="39528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6" name="AutoShape 19">
            <a:extLst>
              <a:ext uri="{FF2B5EF4-FFF2-40B4-BE49-F238E27FC236}">
                <a16:creationId xmlns:a16="http://schemas.microsoft.com/office/drawing/2014/main" id="{C7727A8B-2082-48E3-98E1-C1CA1E9AA3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4750" y="4800600"/>
            <a:ext cx="457200" cy="39528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7" name="AutoShape 23">
            <a:extLst>
              <a:ext uri="{FF2B5EF4-FFF2-40B4-BE49-F238E27FC236}">
                <a16:creationId xmlns:a16="http://schemas.microsoft.com/office/drawing/2014/main" id="{3A7E9A54-D960-4DFC-B9F1-F4C1051398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6100" y="4800600"/>
            <a:ext cx="457200" cy="39528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8" name="AutoShape 24">
            <a:extLst>
              <a:ext uri="{FF2B5EF4-FFF2-40B4-BE49-F238E27FC236}">
                <a16:creationId xmlns:a16="http://schemas.microsoft.com/office/drawing/2014/main" id="{41F3EBBD-7563-45B8-B621-8CE3B64AB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4800600"/>
            <a:ext cx="457200" cy="39528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9" name="AutoShape 25">
            <a:extLst>
              <a:ext uri="{FF2B5EF4-FFF2-40B4-BE49-F238E27FC236}">
                <a16:creationId xmlns:a16="http://schemas.microsoft.com/office/drawing/2014/main" id="{DBB20895-BBD4-4F7B-AD31-694E0D7FCB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7450" y="4800600"/>
            <a:ext cx="457200" cy="39528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0" name="Text Box 26">
            <a:extLst>
              <a:ext uri="{FF2B5EF4-FFF2-40B4-BE49-F238E27FC236}">
                <a16:creationId xmlns:a16="http://schemas.microsoft.com/office/drawing/2014/main" id="{021F56F6-84A8-4C45-953F-8CAC5D1485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209800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2400" b="1"/>
              <a:t>MAX</a:t>
            </a:r>
          </a:p>
        </p:txBody>
      </p:sp>
      <p:sp>
        <p:nvSpPr>
          <p:cNvPr id="21" name="Text Box 27">
            <a:extLst>
              <a:ext uri="{FF2B5EF4-FFF2-40B4-BE49-F238E27FC236}">
                <a16:creationId xmlns:a16="http://schemas.microsoft.com/office/drawing/2014/main" id="{6B469272-899B-46F1-89A1-27A2A294BE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429000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2400" b="1"/>
              <a:t>MIN</a:t>
            </a:r>
          </a:p>
        </p:txBody>
      </p:sp>
      <p:sp>
        <p:nvSpPr>
          <p:cNvPr id="22" name="Text Box 34">
            <a:extLst>
              <a:ext uri="{FF2B5EF4-FFF2-40B4-BE49-F238E27FC236}">
                <a16:creationId xmlns:a16="http://schemas.microsoft.com/office/drawing/2014/main" id="{E2DAA44E-9807-493B-A9FA-110D4B2EBC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724400"/>
            <a:ext cx="990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 b="1"/>
              <a:t>Terminal</a:t>
            </a:r>
          </a:p>
        </p:txBody>
      </p:sp>
      <p:sp>
        <p:nvSpPr>
          <p:cNvPr id="23" name="Text Box 28">
            <a:extLst>
              <a:ext uri="{FF2B5EF4-FFF2-40B4-BE49-F238E27FC236}">
                <a16:creationId xmlns:a16="http://schemas.microsoft.com/office/drawing/2014/main" id="{C3EA6E89-565F-42BA-8834-D5C7D746ED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2133600"/>
            <a:ext cx="1219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b="1">
                <a:sym typeface="Symbol" panose="05050102010706020507" pitchFamily="18" charset="2"/>
              </a:rPr>
              <a:t></a:t>
            </a:r>
            <a:r>
              <a:rPr lang="en-US" altLang="en-US" sz="2400" b="1"/>
              <a:t> 3</a:t>
            </a:r>
          </a:p>
        </p:txBody>
      </p:sp>
      <p:sp>
        <p:nvSpPr>
          <p:cNvPr id="24" name="Text Box 29">
            <a:extLst>
              <a:ext uri="{FF2B5EF4-FFF2-40B4-BE49-F238E27FC236}">
                <a16:creationId xmlns:a16="http://schemas.microsoft.com/office/drawing/2014/main" id="{46C212C2-6F1F-433C-8ADC-8055AEEBD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34290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b="1">
                <a:sym typeface="Symbol" panose="05050102010706020507" pitchFamily="18" charset="2"/>
              </a:rPr>
              <a:t> </a:t>
            </a:r>
            <a:r>
              <a:rPr lang="en-US" altLang="en-US" sz="2400" b="1"/>
              <a:t>2</a:t>
            </a:r>
          </a:p>
        </p:txBody>
      </p:sp>
      <p:sp>
        <p:nvSpPr>
          <p:cNvPr id="25" name="Text Box 31">
            <a:extLst>
              <a:ext uri="{FF2B5EF4-FFF2-40B4-BE49-F238E27FC236}">
                <a16:creationId xmlns:a16="http://schemas.microsoft.com/office/drawing/2014/main" id="{DFB4698C-6FB1-4DBA-B499-AFAA2891CE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5257800"/>
            <a:ext cx="30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b="1"/>
              <a:t>3</a:t>
            </a:r>
          </a:p>
        </p:txBody>
      </p:sp>
      <p:sp>
        <p:nvSpPr>
          <p:cNvPr id="26" name="Text Box 32">
            <a:extLst>
              <a:ext uri="{FF2B5EF4-FFF2-40B4-BE49-F238E27FC236}">
                <a16:creationId xmlns:a16="http://schemas.microsoft.com/office/drawing/2014/main" id="{2A8D7ACB-EFA3-4D66-A0EF-FBA265D279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52578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b="1"/>
              <a:t>12</a:t>
            </a:r>
          </a:p>
        </p:txBody>
      </p:sp>
      <p:sp>
        <p:nvSpPr>
          <p:cNvPr id="27" name="Text Box 33">
            <a:extLst>
              <a:ext uri="{FF2B5EF4-FFF2-40B4-BE49-F238E27FC236}">
                <a16:creationId xmlns:a16="http://schemas.microsoft.com/office/drawing/2014/main" id="{452CC7F1-BB56-47E3-AFE5-99C7AB2245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5257800"/>
            <a:ext cx="30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b="1"/>
              <a:t>8</a:t>
            </a:r>
          </a:p>
        </p:txBody>
      </p:sp>
      <p:sp>
        <p:nvSpPr>
          <p:cNvPr id="28" name="Text Box 34">
            <a:extLst>
              <a:ext uri="{FF2B5EF4-FFF2-40B4-BE49-F238E27FC236}">
                <a16:creationId xmlns:a16="http://schemas.microsoft.com/office/drawing/2014/main" id="{8D5C037B-241B-4434-B10D-A2A756B68D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5257800"/>
            <a:ext cx="30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b="1"/>
              <a:t>2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1AD9596-D416-4DA9-9ABD-580E48762D84}"/>
              </a:ext>
            </a:extLst>
          </p:cNvPr>
          <p:cNvGrpSpPr>
            <a:grpSpLocks/>
          </p:cNvGrpSpPr>
          <p:nvPr/>
        </p:nvGrpSpPr>
        <p:grpSpPr bwMode="auto">
          <a:xfrm>
            <a:off x="4538663" y="4800600"/>
            <a:ext cx="76200" cy="457200"/>
            <a:chOff x="1344" y="3792"/>
            <a:chExt cx="48" cy="288"/>
          </a:xfrm>
        </p:grpSpPr>
        <p:sp>
          <p:nvSpPr>
            <p:cNvPr id="30" name="Rectangle 39">
              <a:extLst>
                <a:ext uri="{FF2B5EF4-FFF2-40B4-BE49-F238E27FC236}">
                  <a16:creationId xmlns:a16="http://schemas.microsoft.com/office/drawing/2014/main" id="{0AFB3405-2BC8-4FB7-B24D-DC2A785A374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330269">
              <a:off x="1224" y="3912"/>
              <a:ext cx="288" cy="4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1" name="Rectangle 40">
              <a:extLst>
                <a:ext uri="{FF2B5EF4-FFF2-40B4-BE49-F238E27FC236}">
                  <a16:creationId xmlns:a16="http://schemas.microsoft.com/office/drawing/2014/main" id="{C6B61992-B248-4951-A780-4D52D767424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269731" flipH="1">
              <a:off x="1224" y="3912"/>
              <a:ext cx="288" cy="4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70A5CE-E4DB-433D-83C6-21A426B231B1}"/>
              </a:ext>
            </a:extLst>
          </p:cNvPr>
          <p:cNvGrpSpPr>
            <a:grpSpLocks/>
          </p:cNvGrpSpPr>
          <p:nvPr/>
        </p:nvGrpSpPr>
        <p:grpSpPr bwMode="auto">
          <a:xfrm>
            <a:off x="5097463" y="4800600"/>
            <a:ext cx="76200" cy="457200"/>
            <a:chOff x="1344" y="3792"/>
            <a:chExt cx="48" cy="288"/>
          </a:xfrm>
        </p:grpSpPr>
        <p:sp>
          <p:nvSpPr>
            <p:cNvPr id="33" name="Rectangle 42">
              <a:extLst>
                <a:ext uri="{FF2B5EF4-FFF2-40B4-BE49-F238E27FC236}">
                  <a16:creationId xmlns:a16="http://schemas.microsoft.com/office/drawing/2014/main" id="{D797C45C-23EB-4690-B8FA-93949427B71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330269">
              <a:off x="1224" y="3912"/>
              <a:ext cx="288" cy="4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4" name="Rectangle 43">
              <a:extLst>
                <a:ext uri="{FF2B5EF4-FFF2-40B4-BE49-F238E27FC236}">
                  <a16:creationId xmlns:a16="http://schemas.microsoft.com/office/drawing/2014/main" id="{F5C830F8-89F9-422A-8549-4552B7C5A15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269731" flipH="1">
              <a:off x="1224" y="3912"/>
              <a:ext cx="288" cy="4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72BDF0-9B3A-4552-9110-A826810C5D74}"/>
              </a:ext>
            </a:extLst>
          </p:cNvPr>
          <p:cNvGrpSpPr>
            <a:grpSpLocks/>
          </p:cNvGrpSpPr>
          <p:nvPr/>
        </p:nvGrpSpPr>
        <p:grpSpPr bwMode="auto">
          <a:xfrm>
            <a:off x="5143500" y="2590800"/>
            <a:ext cx="1292225" cy="2020888"/>
            <a:chOff x="5143500" y="2590801"/>
            <a:chExt cx="1292224" cy="2021531"/>
          </a:xfrm>
        </p:grpSpPr>
        <p:sp>
          <p:nvSpPr>
            <p:cNvPr id="36" name="TextBox 3">
              <a:extLst>
                <a:ext uri="{FF2B5EF4-FFF2-40B4-BE49-F238E27FC236}">
                  <a16:creationId xmlns:a16="http://schemas.microsoft.com/office/drawing/2014/main" id="{791C7ECB-0156-438B-8C89-201737B64F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3500" y="4150667"/>
              <a:ext cx="1292224" cy="461665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3 </a:t>
              </a:r>
              <a:r>
                <a:rPr lang="en-US" altLang="en-US" sz="2400" b="1"/>
                <a:t>&gt;</a:t>
              </a:r>
              <a:r>
                <a:rPr lang="en-US" altLang="en-US" sz="2400"/>
                <a:t> 2 !!!</a:t>
              </a:r>
            </a:p>
          </p:txBody>
        </p:sp>
        <p:cxnSp>
          <p:nvCxnSpPr>
            <p:cNvPr id="37" name="Straight Arrow Connector 2">
              <a:extLst>
                <a:ext uri="{FF2B5EF4-FFF2-40B4-BE49-F238E27FC236}">
                  <a16:creationId xmlns:a16="http://schemas.microsoft.com/office/drawing/2014/main" id="{76471BA4-6D71-4CA3-8353-2F84F6BF4438}"/>
                </a:ext>
              </a:extLst>
            </p:cNvPr>
            <p:cNvCxnSpPr>
              <a:cxnSpLocks noChangeShapeType="1"/>
              <a:stCxn id="36" idx="0"/>
            </p:cNvCxnSpPr>
            <p:nvPr/>
          </p:nvCxnSpPr>
          <p:spPr bwMode="auto">
            <a:xfrm flipH="1" flipV="1">
              <a:off x="5297469" y="3810000"/>
              <a:ext cx="492143" cy="340667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Straight Arrow Connector 2">
              <a:extLst>
                <a:ext uri="{FF2B5EF4-FFF2-40B4-BE49-F238E27FC236}">
                  <a16:creationId xmlns:a16="http://schemas.microsoft.com/office/drawing/2014/main" id="{7A366C53-7911-4638-B89B-D8B0CDC3CBE2}"/>
                </a:ext>
              </a:extLst>
            </p:cNvPr>
            <p:cNvCxnSpPr>
              <a:cxnSpLocks noChangeShapeType="1"/>
              <a:stCxn id="36" idx="0"/>
            </p:cNvCxnSpPr>
            <p:nvPr/>
          </p:nvCxnSpPr>
          <p:spPr bwMode="auto">
            <a:xfrm flipH="1" flipV="1">
              <a:off x="5181600" y="2590801"/>
              <a:ext cx="608012" cy="1559866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F3F657C-6727-4878-AD98-80C73D00534A}"/>
              </a:ext>
            </a:extLst>
          </p:cNvPr>
          <p:cNvGrpSpPr>
            <a:grpSpLocks/>
          </p:cNvGrpSpPr>
          <p:nvPr/>
        </p:nvGrpSpPr>
        <p:grpSpPr bwMode="auto">
          <a:xfrm>
            <a:off x="3621088" y="3810000"/>
            <a:ext cx="3313112" cy="2803525"/>
            <a:chOff x="3621069" y="3810000"/>
            <a:chExt cx="3313131" cy="2803730"/>
          </a:xfrm>
        </p:grpSpPr>
        <p:sp>
          <p:nvSpPr>
            <p:cNvPr id="40" name="TextBox 3">
              <a:extLst>
                <a:ext uri="{FF2B5EF4-FFF2-40B4-BE49-F238E27FC236}">
                  <a16:creationId xmlns:a16="http://schemas.microsoft.com/office/drawing/2014/main" id="{50AAAEB4-54D9-45C1-8F89-EA457C4D6E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1069" y="5782733"/>
              <a:ext cx="3313131" cy="830997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No “final” score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But fine to tell MAX “2”</a:t>
              </a:r>
            </a:p>
          </p:txBody>
        </p:sp>
        <p:cxnSp>
          <p:nvCxnSpPr>
            <p:cNvPr id="41" name="Straight Arrow Connector 2">
              <a:extLst>
                <a:ext uri="{FF2B5EF4-FFF2-40B4-BE49-F238E27FC236}">
                  <a16:creationId xmlns:a16="http://schemas.microsoft.com/office/drawing/2014/main" id="{489941B4-5D13-401E-BA02-DA2CE82CF602}"/>
                </a:ext>
              </a:extLst>
            </p:cNvPr>
            <p:cNvCxnSpPr>
              <a:cxnSpLocks noChangeShapeType="1"/>
              <a:stCxn id="40" idx="0"/>
            </p:cNvCxnSpPr>
            <p:nvPr/>
          </p:nvCxnSpPr>
          <p:spPr bwMode="auto">
            <a:xfrm flipH="1" flipV="1">
              <a:off x="4171950" y="3810000"/>
              <a:ext cx="1105685" cy="1972733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2" name="Text Box 35">
            <a:extLst>
              <a:ext uri="{FF2B5EF4-FFF2-40B4-BE49-F238E27FC236}">
                <a16:creationId xmlns:a16="http://schemas.microsoft.com/office/drawing/2014/main" id="{65C79881-02C2-4146-A6CD-4D0BF61F2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3419475"/>
            <a:ext cx="30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b="1"/>
              <a:t>3</a:t>
            </a:r>
          </a:p>
        </p:txBody>
      </p:sp>
      <p:sp>
        <p:nvSpPr>
          <p:cNvPr id="43" name="Text Box 35">
            <a:extLst>
              <a:ext uri="{FF2B5EF4-FFF2-40B4-BE49-F238E27FC236}">
                <a16:creationId xmlns:a16="http://schemas.microsoft.com/office/drawing/2014/main" id="{C792FDE7-EE6B-4D7E-8DEE-15367D3738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5388" y="3416300"/>
            <a:ext cx="523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US" altLang="en-US" sz="2400" b="1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3350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4" grpId="0"/>
      <p:bldP spid="28" grpId="0"/>
      <p:bldP spid="4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F7FDE-F3FA-468A-AE5C-0F804F6BF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Symbol" pitchFamily="18" charset="2"/>
              </a:rPr>
              <a:t>Alpha-Beta Pruning</a:t>
            </a:r>
            <a:endParaRPr lang="en-US" dirty="0"/>
          </a:p>
        </p:txBody>
      </p:sp>
      <p:sp>
        <p:nvSpPr>
          <p:cNvPr id="4" name="Line 3">
            <a:extLst>
              <a:ext uri="{FF2B5EF4-FFF2-40B4-BE49-F238E27FC236}">
                <a16:creationId xmlns:a16="http://schemas.microsoft.com/office/drawing/2014/main" id="{83A3CA47-94CB-43BB-B0BD-587AE9E41D2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2514600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4">
            <a:extLst>
              <a:ext uri="{FF2B5EF4-FFF2-40B4-BE49-F238E27FC236}">
                <a16:creationId xmlns:a16="http://schemas.microsoft.com/office/drawing/2014/main" id="{C282E89C-A17E-468F-924E-5FFD2C358B2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2514600"/>
            <a:ext cx="19050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5">
            <a:extLst>
              <a:ext uri="{FF2B5EF4-FFF2-40B4-BE49-F238E27FC236}">
                <a16:creationId xmlns:a16="http://schemas.microsoft.com/office/drawing/2014/main" id="{EA0558AF-C359-413C-A5AC-38A99F7E643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67000" y="2514600"/>
            <a:ext cx="19050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E164CBBA-FBA2-4FD3-9450-733E1DBFC1B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57400" y="3657600"/>
            <a:ext cx="6096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A9CFCF2C-2031-4249-8576-3075B0961396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3657600"/>
            <a:ext cx="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A6AA91E7-5529-4B4D-82BA-48D2BE787312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3657600"/>
            <a:ext cx="6096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9">
            <a:extLst>
              <a:ext uri="{FF2B5EF4-FFF2-40B4-BE49-F238E27FC236}">
                <a16:creationId xmlns:a16="http://schemas.microsoft.com/office/drawing/2014/main" id="{E65C35C4-7A86-46BE-9A54-ABF4E5DDE91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62400" y="3657600"/>
            <a:ext cx="6096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2C2C107E-536B-415F-9711-4D0AB2A3DF6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3657600"/>
            <a:ext cx="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11">
            <a:extLst>
              <a:ext uri="{FF2B5EF4-FFF2-40B4-BE49-F238E27FC236}">
                <a16:creationId xmlns:a16="http://schemas.microsoft.com/office/drawing/2014/main" id="{4CE90473-5A4F-4FB1-A7D2-EAAFC72A68A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3657600"/>
            <a:ext cx="6096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12">
            <a:extLst>
              <a:ext uri="{FF2B5EF4-FFF2-40B4-BE49-F238E27FC236}">
                <a16:creationId xmlns:a16="http://schemas.microsoft.com/office/drawing/2014/main" id="{4457E78F-C014-456E-802A-3B6B1D8D4C9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91200" y="3581400"/>
            <a:ext cx="6858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13">
            <a:extLst>
              <a:ext uri="{FF2B5EF4-FFF2-40B4-BE49-F238E27FC236}">
                <a16:creationId xmlns:a16="http://schemas.microsoft.com/office/drawing/2014/main" id="{C05F76A0-1EF6-4821-9FBE-4639ECFD6C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0" y="3581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14">
            <a:extLst>
              <a:ext uri="{FF2B5EF4-FFF2-40B4-BE49-F238E27FC236}">
                <a16:creationId xmlns:a16="http://schemas.microsoft.com/office/drawing/2014/main" id="{A61D7619-1CBC-44F3-9F17-298856A5653F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0" y="3581400"/>
            <a:ext cx="6096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AutoShape 15">
            <a:extLst>
              <a:ext uri="{FF2B5EF4-FFF2-40B4-BE49-F238E27FC236}">
                <a16:creationId xmlns:a16="http://schemas.microsoft.com/office/drawing/2014/main" id="{7A3E4D6C-27F5-4C42-8799-8BA671CAD45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343400" y="3490913"/>
            <a:ext cx="457200" cy="395287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7" name="AutoShape 16">
            <a:extLst>
              <a:ext uri="{FF2B5EF4-FFF2-40B4-BE49-F238E27FC236}">
                <a16:creationId xmlns:a16="http://schemas.microsoft.com/office/drawing/2014/main" id="{45ACA49E-871F-40F9-89FD-61563131774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438400" y="3490913"/>
            <a:ext cx="457200" cy="395287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8" name="AutoShape 17">
            <a:extLst>
              <a:ext uri="{FF2B5EF4-FFF2-40B4-BE49-F238E27FC236}">
                <a16:creationId xmlns:a16="http://schemas.microsoft.com/office/drawing/2014/main" id="{519A9B35-F60F-437F-9D6A-BF0B84ABB9C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248400" y="3490913"/>
            <a:ext cx="457200" cy="395287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9" name="AutoShape 18">
            <a:extLst>
              <a:ext uri="{FF2B5EF4-FFF2-40B4-BE49-F238E27FC236}">
                <a16:creationId xmlns:a16="http://schemas.microsoft.com/office/drawing/2014/main" id="{ED61B36D-B1C1-4E60-9DFF-86B9FB5D3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2209800"/>
            <a:ext cx="457200" cy="39528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0" name="AutoShape 19">
            <a:extLst>
              <a:ext uri="{FF2B5EF4-FFF2-40B4-BE49-F238E27FC236}">
                <a16:creationId xmlns:a16="http://schemas.microsoft.com/office/drawing/2014/main" id="{6DD1F578-E123-435D-AD80-0ACD62518A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4750" y="4800600"/>
            <a:ext cx="457200" cy="39528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1" name="AutoShape 20">
            <a:extLst>
              <a:ext uri="{FF2B5EF4-FFF2-40B4-BE49-F238E27FC236}">
                <a16:creationId xmlns:a16="http://schemas.microsoft.com/office/drawing/2014/main" id="{675DA18A-8A99-44F8-AFFE-33F0CF26F9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0700" y="4800600"/>
            <a:ext cx="457200" cy="39528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2" name="AutoShape 23">
            <a:extLst>
              <a:ext uri="{FF2B5EF4-FFF2-40B4-BE49-F238E27FC236}">
                <a16:creationId xmlns:a16="http://schemas.microsoft.com/office/drawing/2014/main" id="{A03E171E-D7C2-4F23-BCDC-7360C5F97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6100" y="4800600"/>
            <a:ext cx="457200" cy="39528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3" name="AutoShape 24">
            <a:extLst>
              <a:ext uri="{FF2B5EF4-FFF2-40B4-BE49-F238E27FC236}">
                <a16:creationId xmlns:a16="http://schemas.microsoft.com/office/drawing/2014/main" id="{FBE26EB3-9AB3-4F1C-9577-2DC0901DD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4800600"/>
            <a:ext cx="457200" cy="39528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4" name="AutoShape 25">
            <a:extLst>
              <a:ext uri="{FF2B5EF4-FFF2-40B4-BE49-F238E27FC236}">
                <a16:creationId xmlns:a16="http://schemas.microsoft.com/office/drawing/2014/main" id="{6CFC132E-FBCA-4492-8E98-C791E3C32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7450" y="4800600"/>
            <a:ext cx="457200" cy="39528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5" name="Text Box 26">
            <a:extLst>
              <a:ext uri="{FF2B5EF4-FFF2-40B4-BE49-F238E27FC236}">
                <a16:creationId xmlns:a16="http://schemas.microsoft.com/office/drawing/2014/main" id="{D79AA1F5-F356-431F-913F-D83F2DA279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209800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2400" b="1"/>
              <a:t>MAX</a:t>
            </a:r>
          </a:p>
        </p:txBody>
      </p:sp>
      <p:sp>
        <p:nvSpPr>
          <p:cNvPr id="26" name="Text Box 27">
            <a:extLst>
              <a:ext uri="{FF2B5EF4-FFF2-40B4-BE49-F238E27FC236}">
                <a16:creationId xmlns:a16="http://schemas.microsoft.com/office/drawing/2014/main" id="{F0EFEA5C-0BA6-475B-A7AC-B9F5AE4EF4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429000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2400" b="1"/>
              <a:t>MIN</a:t>
            </a:r>
          </a:p>
        </p:txBody>
      </p:sp>
      <p:sp>
        <p:nvSpPr>
          <p:cNvPr id="27" name="Text Box 34">
            <a:extLst>
              <a:ext uri="{FF2B5EF4-FFF2-40B4-BE49-F238E27FC236}">
                <a16:creationId xmlns:a16="http://schemas.microsoft.com/office/drawing/2014/main" id="{CB54237B-4131-4BE2-B677-38CEE89B5A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724400"/>
            <a:ext cx="990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 b="1"/>
              <a:t>Terminal</a:t>
            </a:r>
          </a:p>
        </p:txBody>
      </p:sp>
      <p:sp>
        <p:nvSpPr>
          <p:cNvPr id="28" name="Text Box 28">
            <a:extLst>
              <a:ext uri="{FF2B5EF4-FFF2-40B4-BE49-F238E27FC236}">
                <a16:creationId xmlns:a16="http://schemas.microsoft.com/office/drawing/2014/main" id="{EDBEEEAE-EAAD-416D-B87E-A8BFA8ABB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2133600"/>
            <a:ext cx="1219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b="1">
                <a:sym typeface="Symbol" panose="05050102010706020507" pitchFamily="18" charset="2"/>
              </a:rPr>
              <a:t></a:t>
            </a:r>
            <a:r>
              <a:rPr lang="en-US" altLang="en-US" sz="2400" b="1"/>
              <a:t> 3</a:t>
            </a:r>
          </a:p>
        </p:txBody>
      </p:sp>
      <p:sp>
        <p:nvSpPr>
          <p:cNvPr id="29" name="Text Box 31">
            <a:extLst>
              <a:ext uri="{FF2B5EF4-FFF2-40B4-BE49-F238E27FC236}">
                <a16:creationId xmlns:a16="http://schemas.microsoft.com/office/drawing/2014/main" id="{5D62ED14-E26F-4AD3-B070-D97E40D77D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4050" y="5257800"/>
            <a:ext cx="30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b="1"/>
              <a:t>3</a:t>
            </a:r>
          </a:p>
        </p:txBody>
      </p:sp>
      <p:sp>
        <p:nvSpPr>
          <p:cNvPr id="30" name="Text Box 32">
            <a:extLst>
              <a:ext uri="{FF2B5EF4-FFF2-40B4-BE49-F238E27FC236}">
                <a16:creationId xmlns:a16="http://schemas.microsoft.com/office/drawing/2014/main" id="{4967BDAC-A69B-418F-8A7D-BF7774103E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7450" y="52578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b="1"/>
              <a:t>12</a:t>
            </a:r>
          </a:p>
        </p:txBody>
      </p:sp>
      <p:sp>
        <p:nvSpPr>
          <p:cNvPr id="31" name="Text Box 33">
            <a:extLst>
              <a:ext uri="{FF2B5EF4-FFF2-40B4-BE49-F238E27FC236}">
                <a16:creationId xmlns:a16="http://schemas.microsoft.com/office/drawing/2014/main" id="{00BA614D-CD84-4517-8E22-5722D2809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5257800"/>
            <a:ext cx="30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b="1"/>
              <a:t>8</a:t>
            </a:r>
          </a:p>
        </p:txBody>
      </p:sp>
      <p:sp>
        <p:nvSpPr>
          <p:cNvPr id="32" name="Text Box 34">
            <a:extLst>
              <a:ext uri="{FF2B5EF4-FFF2-40B4-BE49-F238E27FC236}">
                <a16:creationId xmlns:a16="http://schemas.microsoft.com/office/drawing/2014/main" id="{E683E228-26C9-4A3B-9E49-6CC0E62F0E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5257800"/>
            <a:ext cx="30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b="1"/>
              <a:t>2</a:t>
            </a:r>
          </a:p>
        </p:txBody>
      </p:sp>
      <p:sp>
        <p:nvSpPr>
          <p:cNvPr id="33" name="Text Box 35">
            <a:extLst>
              <a:ext uri="{FF2B5EF4-FFF2-40B4-BE49-F238E27FC236}">
                <a16:creationId xmlns:a16="http://schemas.microsoft.com/office/drawing/2014/main" id="{9CFBEEB1-A167-4CCA-990D-BFC03B55C7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3419475"/>
            <a:ext cx="30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b="1"/>
              <a:t>3</a:t>
            </a:r>
          </a:p>
        </p:txBody>
      </p:sp>
      <p:sp>
        <p:nvSpPr>
          <p:cNvPr id="34" name="Text Box 35">
            <a:extLst>
              <a:ext uri="{FF2B5EF4-FFF2-40B4-BE49-F238E27FC236}">
                <a16:creationId xmlns:a16="http://schemas.microsoft.com/office/drawing/2014/main" id="{B7134469-6B3A-4BA1-87DD-463C3C9E1C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5388" y="3416300"/>
            <a:ext cx="523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US" altLang="en-US" sz="2400" b="1"/>
              <a:t>2</a:t>
            </a:r>
          </a:p>
        </p:txBody>
      </p:sp>
      <p:grpSp>
        <p:nvGrpSpPr>
          <p:cNvPr id="35" name="Group 38">
            <a:extLst>
              <a:ext uri="{FF2B5EF4-FFF2-40B4-BE49-F238E27FC236}">
                <a16:creationId xmlns:a16="http://schemas.microsoft.com/office/drawing/2014/main" id="{C1AEDFD4-57FE-48C0-A71A-289B55047C7F}"/>
              </a:ext>
            </a:extLst>
          </p:cNvPr>
          <p:cNvGrpSpPr>
            <a:grpSpLocks/>
          </p:cNvGrpSpPr>
          <p:nvPr/>
        </p:nvGrpSpPr>
        <p:grpSpPr bwMode="auto">
          <a:xfrm>
            <a:off x="4538663" y="4800600"/>
            <a:ext cx="76200" cy="457200"/>
            <a:chOff x="1344" y="3792"/>
            <a:chExt cx="48" cy="288"/>
          </a:xfrm>
        </p:grpSpPr>
        <p:sp>
          <p:nvSpPr>
            <p:cNvPr id="36" name="Rectangle 39">
              <a:extLst>
                <a:ext uri="{FF2B5EF4-FFF2-40B4-BE49-F238E27FC236}">
                  <a16:creationId xmlns:a16="http://schemas.microsoft.com/office/drawing/2014/main" id="{BA761882-0C58-4ACB-8461-A6C79590605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330269">
              <a:off x="1224" y="3912"/>
              <a:ext cx="288" cy="4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7" name="Rectangle 40">
              <a:extLst>
                <a:ext uri="{FF2B5EF4-FFF2-40B4-BE49-F238E27FC236}">
                  <a16:creationId xmlns:a16="http://schemas.microsoft.com/office/drawing/2014/main" id="{1BCA5674-DE65-45BD-8830-AE9F227F7E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269731" flipH="1">
              <a:off x="1224" y="3912"/>
              <a:ext cx="288" cy="4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  <p:grpSp>
        <p:nvGrpSpPr>
          <p:cNvPr id="38" name="Group 41">
            <a:extLst>
              <a:ext uri="{FF2B5EF4-FFF2-40B4-BE49-F238E27FC236}">
                <a16:creationId xmlns:a16="http://schemas.microsoft.com/office/drawing/2014/main" id="{DF251AF3-4821-4115-9111-39B2C1CFB1F9}"/>
              </a:ext>
            </a:extLst>
          </p:cNvPr>
          <p:cNvGrpSpPr>
            <a:grpSpLocks/>
          </p:cNvGrpSpPr>
          <p:nvPr/>
        </p:nvGrpSpPr>
        <p:grpSpPr bwMode="auto">
          <a:xfrm>
            <a:off x="5097463" y="4800600"/>
            <a:ext cx="76200" cy="457200"/>
            <a:chOff x="1344" y="3792"/>
            <a:chExt cx="48" cy="288"/>
          </a:xfrm>
        </p:grpSpPr>
        <p:sp>
          <p:nvSpPr>
            <p:cNvPr id="39" name="Rectangle 42">
              <a:extLst>
                <a:ext uri="{FF2B5EF4-FFF2-40B4-BE49-F238E27FC236}">
                  <a16:creationId xmlns:a16="http://schemas.microsoft.com/office/drawing/2014/main" id="{2BE95B28-E027-4ED0-ABC1-871205EFDB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330269">
              <a:off x="1224" y="3912"/>
              <a:ext cx="288" cy="4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40" name="Rectangle 43">
              <a:extLst>
                <a:ext uri="{FF2B5EF4-FFF2-40B4-BE49-F238E27FC236}">
                  <a16:creationId xmlns:a16="http://schemas.microsoft.com/office/drawing/2014/main" id="{67C13230-6D90-42FE-8621-E349DDD553D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269731" flipH="1">
              <a:off x="1224" y="3912"/>
              <a:ext cx="288" cy="4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  <p:sp>
        <p:nvSpPr>
          <p:cNvPr id="41" name="Text Box 35">
            <a:extLst>
              <a:ext uri="{FF2B5EF4-FFF2-40B4-BE49-F238E27FC236}">
                <a16:creationId xmlns:a16="http://schemas.microsoft.com/office/drawing/2014/main" id="{942B5DDA-F842-4C38-AD44-572E18773C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52578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b="1"/>
              <a:t>14</a:t>
            </a:r>
          </a:p>
        </p:txBody>
      </p:sp>
      <p:sp>
        <p:nvSpPr>
          <p:cNvPr id="42" name="Text Box 44">
            <a:extLst>
              <a:ext uri="{FF2B5EF4-FFF2-40B4-BE49-F238E27FC236}">
                <a16:creationId xmlns:a16="http://schemas.microsoft.com/office/drawing/2014/main" id="{8DACD9CF-BCBD-4AC2-A19D-7E1FEC7B42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3429000"/>
            <a:ext cx="198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b="1">
                <a:sym typeface="Symbol" panose="05050102010706020507" pitchFamily="18" charset="2"/>
              </a:rPr>
              <a:t> </a:t>
            </a:r>
            <a:r>
              <a:rPr lang="en-US" altLang="en-US" sz="2400" b="1"/>
              <a:t>14</a:t>
            </a:r>
          </a:p>
        </p:txBody>
      </p:sp>
      <p:sp>
        <p:nvSpPr>
          <p:cNvPr id="43" name="TextBox 3">
            <a:extLst>
              <a:ext uri="{FF2B5EF4-FFF2-40B4-BE49-F238E27FC236}">
                <a16:creationId xmlns:a16="http://schemas.microsoft.com/office/drawing/2014/main" id="{E688CDBC-3B58-4740-8462-76601188A3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4151313"/>
            <a:ext cx="1292225" cy="4603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3 </a:t>
            </a:r>
            <a:r>
              <a:rPr lang="en-US" altLang="en-US" sz="2400" b="1"/>
              <a:t>&gt;</a:t>
            </a:r>
            <a:r>
              <a:rPr lang="en-US" altLang="en-US" sz="2400"/>
              <a:t> 14 ?</a:t>
            </a:r>
          </a:p>
        </p:txBody>
      </p:sp>
      <p:grpSp>
        <p:nvGrpSpPr>
          <p:cNvPr id="44" name="Group 45">
            <a:extLst>
              <a:ext uri="{FF2B5EF4-FFF2-40B4-BE49-F238E27FC236}">
                <a16:creationId xmlns:a16="http://schemas.microsoft.com/office/drawing/2014/main" id="{2C242443-1AF9-41E3-9772-54AB34D1E686}"/>
              </a:ext>
            </a:extLst>
          </p:cNvPr>
          <p:cNvGrpSpPr>
            <a:grpSpLocks/>
          </p:cNvGrpSpPr>
          <p:nvPr/>
        </p:nvGrpSpPr>
        <p:grpSpPr bwMode="auto">
          <a:xfrm>
            <a:off x="7434263" y="4154488"/>
            <a:ext cx="76200" cy="457200"/>
            <a:chOff x="1344" y="3792"/>
            <a:chExt cx="48" cy="288"/>
          </a:xfrm>
        </p:grpSpPr>
        <p:sp>
          <p:nvSpPr>
            <p:cNvPr id="45" name="Rectangle 46">
              <a:extLst>
                <a:ext uri="{FF2B5EF4-FFF2-40B4-BE49-F238E27FC236}">
                  <a16:creationId xmlns:a16="http://schemas.microsoft.com/office/drawing/2014/main" id="{BD37D375-60AC-4845-A80E-215CB9E219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330269">
              <a:off x="1224" y="3912"/>
              <a:ext cx="288" cy="48"/>
            </a:xfrm>
            <a:prstGeom prst="rect">
              <a:avLst/>
            </a:prstGeom>
            <a:solidFill>
              <a:srgbClr val="FF000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46" name="Rectangle 47">
              <a:extLst>
                <a:ext uri="{FF2B5EF4-FFF2-40B4-BE49-F238E27FC236}">
                  <a16:creationId xmlns:a16="http://schemas.microsoft.com/office/drawing/2014/main" id="{ED9D853F-709A-4A72-8FE8-B7F62871E92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269731" flipH="1">
              <a:off x="1224" y="3912"/>
              <a:ext cx="288" cy="48"/>
            </a:xfrm>
            <a:prstGeom prst="rect">
              <a:avLst/>
            </a:prstGeom>
            <a:solidFill>
              <a:srgbClr val="FF000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40644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41" grpId="0"/>
      <p:bldP spid="42" grpId="0"/>
      <p:bldP spid="4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DD500-503C-4BE3-9B57-00F4065EE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Symbol" pitchFamily="18" charset="2"/>
              </a:rPr>
              <a:t>Alpha-Beta Pruning</a:t>
            </a:r>
            <a:endParaRPr lang="en-US" dirty="0"/>
          </a:p>
        </p:txBody>
      </p:sp>
      <p:sp>
        <p:nvSpPr>
          <p:cNvPr id="47" name="Line 3">
            <a:extLst>
              <a:ext uri="{FF2B5EF4-FFF2-40B4-BE49-F238E27FC236}">
                <a16:creationId xmlns:a16="http://schemas.microsoft.com/office/drawing/2014/main" id="{F976E075-9B78-45D6-9568-677D0069894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2514600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Line 4">
            <a:extLst>
              <a:ext uri="{FF2B5EF4-FFF2-40B4-BE49-F238E27FC236}">
                <a16:creationId xmlns:a16="http://schemas.microsoft.com/office/drawing/2014/main" id="{52CEE762-F28A-4E42-B02E-1E389C3055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2514600"/>
            <a:ext cx="19050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Line 5">
            <a:extLst>
              <a:ext uri="{FF2B5EF4-FFF2-40B4-BE49-F238E27FC236}">
                <a16:creationId xmlns:a16="http://schemas.microsoft.com/office/drawing/2014/main" id="{337DA561-9AF2-458F-880B-43D50B8BC17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67000" y="2514600"/>
            <a:ext cx="19050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Line 6">
            <a:extLst>
              <a:ext uri="{FF2B5EF4-FFF2-40B4-BE49-F238E27FC236}">
                <a16:creationId xmlns:a16="http://schemas.microsoft.com/office/drawing/2014/main" id="{AD450BFF-5CB6-4BA4-B2AC-93A2A40721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57400" y="3657600"/>
            <a:ext cx="6096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7">
            <a:extLst>
              <a:ext uri="{FF2B5EF4-FFF2-40B4-BE49-F238E27FC236}">
                <a16:creationId xmlns:a16="http://schemas.microsoft.com/office/drawing/2014/main" id="{73C64F4C-8C0C-4D38-88B3-0DE50F9805D6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3657600"/>
            <a:ext cx="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Line 8">
            <a:extLst>
              <a:ext uri="{FF2B5EF4-FFF2-40B4-BE49-F238E27FC236}">
                <a16:creationId xmlns:a16="http://schemas.microsoft.com/office/drawing/2014/main" id="{D46AA9D0-7F0E-46FA-B0F4-11131427BA85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3657600"/>
            <a:ext cx="6096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Line 9">
            <a:extLst>
              <a:ext uri="{FF2B5EF4-FFF2-40B4-BE49-F238E27FC236}">
                <a16:creationId xmlns:a16="http://schemas.microsoft.com/office/drawing/2014/main" id="{948E1FFB-D207-4A58-9E47-A924CBD4570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62400" y="3657600"/>
            <a:ext cx="6096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Line 10">
            <a:extLst>
              <a:ext uri="{FF2B5EF4-FFF2-40B4-BE49-F238E27FC236}">
                <a16:creationId xmlns:a16="http://schemas.microsoft.com/office/drawing/2014/main" id="{102F025F-A786-45A5-B111-270097528CD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3657600"/>
            <a:ext cx="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Line 11">
            <a:extLst>
              <a:ext uri="{FF2B5EF4-FFF2-40B4-BE49-F238E27FC236}">
                <a16:creationId xmlns:a16="http://schemas.microsoft.com/office/drawing/2014/main" id="{3D1D10E6-1DE9-46DD-B121-411AC3FF11F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3657600"/>
            <a:ext cx="6096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" name="Line 12">
            <a:extLst>
              <a:ext uri="{FF2B5EF4-FFF2-40B4-BE49-F238E27FC236}">
                <a16:creationId xmlns:a16="http://schemas.microsoft.com/office/drawing/2014/main" id="{47F58B68-1DA2-4805-86CF-EF1A9069C0B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91200" y="3581400"/>
            <a:ext cx="6858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" name="Line 13">
            <a:extLst>
              <a:ext uri="{FF2B5EF4-FFF2-40B4-BE49-F238E27FC236}">
                <a16:creationId xmlns:a16="http://schemas.microsoft.com/office/drawing/2014/main" id="{9CEB708F-89D5-4577-B1D8-24EEBFEBC161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0" y="3581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" name="Line 14">
            <a:extLst>
              <a:ext uri="{FF2B5EF4-FFF2-40B4-BE49-F238E27FC236}">
                <a16:creationId xmlns:a16="http://schemas.microsoft.com/office/drawing/2014/main" id="{2F8435D2-F06C-4DBE-98AE-900A449942E7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0" y="3581400"/>
            <a:ext cx="6096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" name="AutoShape 15">
            <a:extLst>
              <a:ext uri="{FF2B5EF4-FFF2-40B4-BE49-F238E27FC236}">
                <a16:creationId xmlns:a16="http://schemas.microsoft.com/office/drawing/2014/main" id="{347DB11B-9170-4D7E-AE49-A86A82C1547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343400" y="3490913"/>
            <a:ext cx="457200" cy="395287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0" name="AutoShape 16">
            <a:extLst>
              <a:ext uri="{FF2B5EF4-FFF2-40B4-BE49-F238E27FC236}">
                <a16:creationId xmlns:a16="http://schemas.microsoft.com/office/drawing/2014/main" id="{05FADD64-2719-47BB-B91B-A3B89BA2140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438400" y="3490913"/>
            <a:ext cx="457200" cy="395287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1" name="AutoShape 17">
            <a:extLst>
              <a:ext uri="{FF2B5EF4-FFF2-40B4-BE49-F238E27FC236}">
                <a16:creationId xmlns:a16="http://schemas.microsoft.com/office/drawing/2014/main" id="{EC29CBD8-6E46-419F-837F-71CE6F9EE37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248400" y="3490913"/>
            <a:ext cx="457200" cy="395287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" name="AutoShape 18">
            <a:extLst>
              <a:ext uri="{FF2B5EF4-FFF2-40B4-BE49-F238E27FC236}">
                <a16:creationId xmlns:a16="http://schemas.microsoft.com/office/drawing/2014/main" id="{2EEC64E9-F567-4233-8548-F441023A90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2209800"/>
            <a:ext cx="457200" cy="39528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3" name="AutoShape 19">
            <a:extLst>
              <a:ext uri="{FF2B5EF4-FFF2-40B4-BE49-F238E27FC236}">
                <a16:creationId xmlns:a16="http://schemas.microsoft.com/office/drawing/2014/main" id="{CE1A9F10-A446-4F3A-938A-AA8C4881F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4750" y="4800600"/>
            <a:ext cx="457200" cy="39528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" name="AutoShape 20">
            <a:extLst>
              <a:ext uri="{FF2B5EF4-FFF2-40B4-BE49-F238E27FC236}">
                <a16:creationId xmlns:a16="http://schemas.microsoft.com/office/drawing/2014/main" id="{7E63AFB5-4CF7-4605-B305-09A711FB6E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0700" y="4800600"/>
            <a:ext cx="457200" cy="39528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5" name="AutoShape 21">
            <a:extLst>
              <a:ext uri="{FF2B5EF4-FFF2-40B4-BE49-F238E27FC236}">
                <a16:creationId xmlns:a16="http://schemas.microsoft.com/office/drawing/2014/main" id="{830AF64B-FEBD-411C-A050-BBC2EA210D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9350" y="4800600"/>
            <a:ext cx="457200" cy="39528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6" name="AutoShape 23">
            <a:extLst>
              <a:ext uri="{FF2B5EF4-FFF2-40B4-BE49-F238E27FC236}">
                <a16:creationId xmlns:a16="http://schemas.microsoft.com/office/drawing/2014/main" id="{2E2F5908-B5C1-48D7-AFD6-5E472152E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6100" y="4800600"/>
            <a:ext cx="457200" cy="39528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7" name="AutoShape 24">
            <a:extLst>
              <a:ext uri="{FF2B5EF4-FFF2-40B4-BE49-F238E27FC236}">
                <a16:creationId xmlns:a16="http://schemas.microsoft.com/office/drawing/2014/main" id="{4F8F1FC8-761B-485F-85B9-9131358380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4800600"/>
            <a:ext cx="457200" cy="39528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8" name="AutoShape 25">
            <a:extLst>
              <a:ext uri="{FF2B5EF4-FFF2-40B4-BE49-F238E27FC236}">
                <a16:creationId xmlns:a16="http://schemas.microsoft.com/office/drawing/2014/main" id="{E548C0E9-D49B-451E-B48F-CDB5D03C0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7450" y="4800600"/>
            <a:ext cx="457200" cy="39528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9" name="Text Box 26">
            <a:extLst>
              <a:ext uri="{FF2B5EF4-FFF2-40B4-BE49-F238E27FC236}">
                <a16:creationId xmlns:a16="http://schemas.microsoft.com/office/drawing/2014/main" id="{195510A9-75E9-40D4-9BAE-8FC2C87D12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209800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2400" b="1"/>
              <a:t>MAX</a:t>
            </a:r>
          </a:p>
        </p:txBody>
      </p:sp>
      <p:sp>
        <p:nvSpPr>
          <p:cNvPr id="70" name="Text Box 27">
            <a:extLst>
              <a:ext uri="{FF2B5EF4-FFF2-40B4-BE49-F238E27FC236}">
                <a16:creationId xmlns:a16="http://schemas.microsoft.com/office/drawing/2014/main" id="{F1A440F2-A8E3-4668-B9A5-5785AB9B86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429000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2400" b="1"/>
              <a:t>MIN</a:t>
            </a:r>
          </a:p>
        </p:txBody>
      </p:sp>
      <p:sp>
        <p:nvSpPr>
          <p:cNvPr id="71" name="Text Box 34">
            <a:extLst>
              <a:ext uri="{FF2B5EF4-FFF2-40B4-BE49-F238E27FC236}">
                <a16:creationId xmlns:a16="http://schemas.microsoft.com/office/drawing/2014/main" id="{64AB1B48-7153-4E61-BC93-E66187948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724400"/>
            <a:ext cx="990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 b="1"/>
              <a:t>Terminal</a:t>
            </a:r>
          </a:p>
        </p:txBody>
      </p:sp>
      <p:sp>
        <p:nvSpPr>
          <p:cNvPr id="72" name="Text Box 28">
            <a:extLst>
              <a:ext uri="{FF2B5EF4-FFF2-40B4-BE49-F238E27FC236}">
                <a16:creationId xmlns:a16="http://schemas.microsoft.com/office/drawing/2014/main" id="{89CCB2AE-A66E-42A2-83B9-C07B6C3C54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2133600"/>
            <a:ext cx="1219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b="1">
                <a:sym typeface="Symbol" panose="05050102010706020507" pitchFamily="18" charset="2"/>
              </a:rPr>
              <a:t></a:t>
            </a:r>
            <a:r>
              <a:rPr lang="en-US" altLang="en-US" sz="2400" b="1"/>
              <a:t> 3</a:t>
            </a:r>
          </a:p>
        </p:txBody>
      </p:sp>
      <p:sp>
        <p:nvSpPr>
          <p:cNvPr id="73" name="Text Box 31">
            <a:extLst>
              <a:ext uri="{FF2B5EF4-FFF2-40B4-BE49-F238E27FC236}">
                <a16:creationId xmlns:a16="http://schemas.microsoft.com/office/drawing/2014/main" id="{9DFE46BE-8A0C-4C32-88EF-30F810BB1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4050" y="5257800"/>
            <a:ext cx="30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b="1"/>
              <a:t>3</a:t>
            </a:r>
          </a:p>
        </p:txBody>
      </p:sp>
      <p:sp>
        <p:nvSpPr>
          <p:cNvPr id="74" name="Text Box 32">
            <a:extLst>
              <a:ext uri="{FF2B5EF4-FFF2-40B4-BE49-F238E27FC236}">
                <a16:creationId xmlns:a16="http://schemas.microsoft.com/office/drawing/2014/main" id="{8A2C48BE-7B11-4E5E-B0A5-83C73F2552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7450" y="52578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b="1"/>
              <a:t>12</a:t>
            </a:r>
          </a:p>
        </p:txBody>
      </p:sp>
      <p:sp>
        <p:nvSpPr>
          <p:cNvPr id="75" name="Text Box 33">
            <a:extLst>
              <a:ext uri="{FF2B5EF4-FFF2-40B4-BE49-F238E27FC236}">
                <a16:creationId xmlns:a16="http://schemas.microsoft.com/office/drawing/2014/main" id="{737D106E-32EA-4A81-B727-15A3A0EFDB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5257800"/>
            <a:ext cx="30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b="1"/>
              <a:t>8</a:t>
            </a:r>
          </a:p>
        </p:txBody>
      </p:sp>
      <p:sp>
        <p:nvSpPr>
          <p:cNvPr id="76" name="Text Box 34">
            <a:extLst>
              <a:ext uri="{FF2B5EF4-FFF2-40B4-BE49-F238E27FC236}">
                <a16:creationId xmlns:a16="http://schemas.microsoft.com/office/drawing/2014/main" id="{5A40A54C-0BF4-47B9-9EFC-5E02A40B1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5257800"/>
            <a:ext cx="30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b="1"/>
              <a:t>2</a:t>
            </a:r>
          </a:p>
        </p:txBody>
      </p:sp>
      <p:sp>
        <p:nvSpPr>
          <p:cNvPr id="77" name="Text Box 35">
            <a:extLst>
              <a:ext uri="{FF2B5EF4-FFF2-40B4-BE49-F238E27FC236}">
                <a16:creationId xmlns:a16="http://schemas.microsoft.com/office/drawing/2014/main" id="{C72E31DD-C448-4AAA-A66A-B346B0F68B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3419475"/>
            <a:ext cx="30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b="1"/>
              <a:t>3</a:t>
            </a:r>
          </a:p>
        </p:txBody>
      </p:sp>
      <p:sp>
        <p:nvSpPr>
          <p:cNvPr id="78" name="Text Box 35">
            <a:extLst>
              <a:ext uri="{FF2B5EF4-FFF2-40B4-BE49-F238E27FC236}">
                <a16:creationId xmlns:a16="http://schemas.microsoft.com/office/drawing/2014/main" id="{04C04FAE-9B29-4C5C-A8C3-6D4E982A34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5388" y="3416300"/>
            <a:ext cx="523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US" altLang="en-US" sz="2400" b="1"/>
              <a:t>2</a:t>
            </a:r>
          </a:p>
        </p:txBody>
      </p:sp>
      <p:grpSp>
        <p:nvGrpSpPr>
          <p:cNvPr id="79" name="Group 38">
            <a:extLst>
              <a:ext uri="{FF2B5EF4-FFF2-40B4-BE49-F238E27FC236}">
                <a16:creationId xmlns:a16="http://schemas.microsoft.com/office/drawing/2014/main" id="{5DD8D47B-07DA-4FAE-8790-3186011B8448}"/>
              </a:ext>
            </a:extLst>
          </p:cNvPr>
          <p:cNvGrpSpPr>
            <a:grpSpLocks/>
          </p:cNvGrpSpPr>
          <p:nvPr/>
        </p:nvGrpSpPr>
        <p:grpSpPr bwMode="auto">
          <a:xfrm>
            <a:off x="4538663" y="4800600"/>
            <a:ext cx="76200" cy="457200"/>
            <a:chOff x="1344" y="3792"/>
            <a:chExt cx="48" cy="288"/>
          </a:xfrm>
        </p:grpSpPr>
        <p:sp>
          <p:nvSpPr>
            <p:cNvPr id="80" name="Rectangle 39">
              <a:extLst>
                <a:ext uri="{FF2B5EF4-FFF2-40B4-BE49-F238E27FC236}">
                  <a16:creationId xmlns:a16="http://schemas.microsoft.com/office/drawing/2014/main" id="{C9F8D950-A443-4864-9DC0-C54398D4CD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330269">
              <a:off x="1224" y="3912"/>
              <a:ext cx="288" cy="4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81" name="Rectangle 40">
              <a:extLst>
                <a:ext uri="{FF2B5EF4-FFF2-40B4-BE49-F238E27FC236}">
                  <a16:creationId xmlns:a16="http://schemas.microsoft.com/office/drawing/2014/main" id="{2F841C4E-A8AC-4E65-994E-2EE451563F9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269731" flipH="1">
              <a:off x="1224" y="3912"/>
              <a:ext cx="288" cy="4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  <p:grpSp>
        <p:nvGrpSpPr>
          <p:cNvPr id="82" name="Group 41">
            <a:extLst>
              <a:ext uri="{FF2B5EF4-FFF2-40B4-BE49-F238E27FC236}">
                <a16:creationId xmlns:a16="http://schemas.microsoft.com/office/drawing/2014/main" id="{8C6993DB-8ED4-42DF-A91E-F196E6FA0AE9}"/>
              </a:ext>
            </a:extLst>
          </p:cNvPr>
          <p:cNvGrpSpPr>
            <a:grpSpLocks/>
          </p:cNvGrpSpPr>
          <p:nvPr/>
        </p:nvGrpSpPr>
        <p:grpSpPr bwMode="auto">
          <a:xfrm>
            <a:off x="5097463" y="4800600"/>
            <a:ext cx="76200" cy="457200"/>
            <a:chOff x="1344" y="3792"/>
            <a:chExt cx="48" cy="288"/>
          </a:xfrm>
        </p:grpSpPr>
        <p:sp>
          <p:nvSpPr>
            <p:cNvPr id="83" name="Rectangle 42">
              <a:extLst>
                <a:ext uri="{FF2B5EF4-FFF2-40B4-BE49-F238E27FC236}">
                  <a16:creationId xmlns:a16="http://schemas.microsoft.com/office/drawing/2014/main" id="{113A221E-39D6-41E4-8D62-6E626C1AEE7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330269">
              <a:off x="1224" y="3912"/>
              <a:ext cx="288" cy="4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84" name="Rectangle 43">
              <a:extLst>
                <a:ext uri="{FF2B5EF4-FFF2-40B4-BE49-F238E27FC236}">
                  <a16:creationId xmlns:a16="http://schemas.microsoft.com/office/drawing/2014/main" id="{058D2079-004E-4284-B310-177BC6C11F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269731" flipH="1">
              <a:off x="1224" y="3912"/>
              <a:ext cx="288" cy="4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  <p:sp>
        <p:nvSpPr>
          <p:cNvPr id="85" name="Text Box 35">
            <a:extLst>
              <a:ext uri="{FF2B5EF4-FFF2-40B4-BE49-F238E27FC236}">
                <a16:creationId xmlns:a16="http://schemas.microsoft.com/office/drawing/2014/main" id="{E979A5A5-D93B-4FA4-93C6-F0EAF7468E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52578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b="1"/>
              <a:t>14</a:t>
            </a:r>
          </a:p>
        </p:txBody>
      </p:sp>
      <p:sp>
        <p:nvSpPr>
          <p:cNvPr id="86" name="Text Box 44">
            <a:extLst>
              <a:ext uri="{FF2B5EF4-FFF2-40B4-BE49-F238E27FC236}">
                <a16:creationId xmlns:a16="http://schemas.microsoft.com/office/drawing/2014/main" id="{04FD4348-0F92-4323-8069-D8087D0B05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3429000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b="1">
                <a:sym typeface="Symbol" panose="05050102010706020507" pitchFamily="18" charset="2"/>
              </a:rPr>
              <a:t> </a:t>
            </a:r>
            <a:r>
              <a:rPr lang="en-US" altLang="en-US" sz="2400" b="1"/>
              <a:t>14</a:t>
            </a:r>
          </a:p>
        </p:txBody>
      </p:sp>
      <p:sp>
        <p:nvSpPr>
          <p:cNvPr id="87" name="Text Box 36">
            <a:extLst>
              <a:ext uri="{FF2B5EF4-FFF2-40B4-BE49-F238E27FC236}">
                <a16:creationId xmlns:a16="http://schemas.microsoft.com/office/drawing/2014/main" id="{123EC434-17CB-4A66-A782-91D737265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5257800"/>
            <a:ext cx="30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b="1"/>
              <a:t>5</a:t>
            </a:r>
          </a:p>
        </p:txBody>
      </p:sp>
      <p:sp>
        <p:nvSpPr>
          <p:cNvPr id="88" name="Text Box 44">
            <a:extLst>
              <a:ext uri="{FF2B5EF4-FFF2-40B4-BE49-F238E27FC236}">
                <a16:creationId xmlns:a16="http://schemas.microsoft.com/office/drawing/2014/main" id="{7EE8B54D-99D8-4ACB-85B7-DED66EA514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3429000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b="1">
                <a:sym typeface="Symbol" panose="05050102010706020507" pitchFamily="18" charset="2"/>
              </a:rPr>
              <a:t> </a:t>
            </a:r>
            <a:r>
              <a:rPr lang="en-US" altLang="en-US" sz="2400" b="1"/>
              <a:t>5</a:t>
            </a:r>
          </a:p>
        </p:txBody>
      </p:sp>
      <p:grpSp>
        <p:nvGrpSpPr>
          <p:cNvPr id="89" name="Group 45">
            <a:extLst>
              <a:ext uri="{FF2B5EF4-FFF2-40B4-BE49-F238E27FC236}">
                <a16:creationId xmlns:a16="http://schemas.microsoft.com/office/drawing/2014/main" id="{02C4E26E-0D32-4714-8145-789B49F96975}"/>
              </a:ext>
            </a:extLst>
          </p:cNvPr>
          <p:cNvGrpSpPr>
            <a:grpSpLocks/>
          </p:cNvGrpSpPr>
          <p:nvPr/>
        </p:nvGrpSpPr>
        <p:grpSpPr bwMode="auto">
          <a:xfrm>
            <a:off x="7061200" y="3429000"/>
            <a:ext cx="76200" cy="457200"/>
            <a:chOff x="1344" y="3792"/>
            <a:chExt cx="48" cy="288"/>
          </a:xfrm>
        </p:grpSpPr>
        <p:sp>
          <p:nvSpPr>
            <p:cNvPr id="90" name="Rectangle 46">
              <a:extLst>
                <a:ext uri="{FF2B5EF4-FFF2-40B4-BE49-F238E27FC236}">
                  <a16:creationId xmlns:a16="http://schemas.microsoft.com/office/drawing/2014/main" id="{E6018394-E195-4285-8802-1CC54C0A86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330269">
              <a:off x="1224" y="3912"/>
              <a:ext cx="288" cy="48"/>
            </a:xfrm>
            <a:prstGeom prst="rect">
              <a:avLst/>
            </a:prstGeom>
            <a:solidFill>
              <a:srgbClr val="FF000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91" name="Rectangle 47">
              <a:extLst>
                <a:ext uri="{FF2B5EF4-FFF2-40B4-BE49-F238E27FC236}">
                  <a16:creationId xmlns:a16="http://schemas.microsoft.com/office/drawing/2014/main" id="{83CC2DD7-16D1-49B8-B97E-45CBA6C034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269731" flipH="1">
              <a:off x="1224" y="3912"/>
              <a:ext cx="288" cy="48"/>
            </a:xfrm>
            <a:prstGeom prst="rect">
              <a:avLst/>
            </a:prstGeom>
            <a:solidFill>
              <a:srgbClr val="FF000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  <p:sp>
        <p:nvSpPr>
          <p:cNvPr id="92" name="TextBox 3">
            <a:extLst>
              <a:ext uri="{FF2B5EF4-FFF2-40B4-BE49-F238E27FC236}">
                <a16:creationId xmlns:a16="http://schemas.microsoft.com/office/drawing/2014/main" id="{22E47DC3-A63E-4163-8D1F-3150F9B25B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4151313"/>
            <a:ext cx="1292225" cy="4603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3 </a:t>
            </a:r>
            <a:r>
              <a:rPr lang="en-US" altLang="en-US" sz="2400" b="1"/>
              <a:t>&gt;</a:t>
            </a:r>
            <a:r>
              <a:rPr lang="en-US" altLang="en-US" sz="2400"/>
              <a:t> 5 ?</a:t>
            </a:r>
          </a:p>
        </p:txBody>
      </p:sp>
      <p:grpSp>
        <p:nvGrpSpPr>
          <p:cNvPr id="93" name="Group 45">
            <a:extLst>
              <a:ext uri="{FF2B5EF4-FFF2-40B4-BE49-F238E27FC236}">
                <a16:creationId xmlns:a16="http://schemas.microsoft.com/office/drawing/2014/main" id="{B6E688AB-2491-4AF8-A21E-F2876D424788}"/>
              </a:ext>
            </a:extLst>
          </p:cNvPr>
          <p:cNvGrpSpPr>
            <a:grpSpLocks/>
          </p:cNvGrpSpPr>
          <p:nvPr/>
        </p:nvGrpSpPr>
        <p:grpSpPr bwMode="auto">
          <a:xfrm>
            <a:off x="7518400" y="4154488"/>
            <a:ext cx="76200" cy="457200"/>
            <a:chOff x="1344" y="3792"/>
            <a:chExt cx="48" cy="288"/>
          </a:xfrm>
        </p:grpSpPr>
        <p:sp>
          <p:nvSpPr>
            <p:cNvPr id="94" name="Rectangle 46">
              <a:extLst>
                <a:ext uri="{FF2B5EF4-FFF2-40B4-BE49-F238E27FC236}">
                  <a16:creationId xmlns:a16="http://schemas.microsoft.com/office/drawing/2014/main" id="{9596FE98-F549-4D8E-8D8D-B76789C0D3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330269">
              <a:off x="1224" y="3912"/>
              <a:ext cx="288" cy="48"/>
            </a:xfrm>
            <a:prstGeom prst="rect">
              <a:avLst/>
            </a:prstGeom>
            <a:solidFill>
              <a:srgbClr val="FF000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95" name="Rectangle 47">
              <a:extLst>
                <a:ext uri="{FF2B5EF4-FFF2-40B4-BE49-F238E27FC236}">
                  <a16:creationId xmlns:a16="http://schemas.microsoft.com/office/drawing/2014/main" id="{B4227210-1B8D-4922-A0AF-58291F2609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269731" flipH="1">
              <a:off x="1224" y="3912"/>
              <a:ext cx="288" cy="48"/>
            </a:xfrm>
            <a:prstGeom prst="rect">
              <a:avLst/>
            </a:prstGeom>
            <a:solidFill>
              <a:srgbClr val="FF000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49356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2CF5F-1E22-4835-9836-591AC1A49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Symbol" pitchFamily="18" charset="2"/>
              </a:rPr>
              <a:t>Alpha-Beta Pruning</a:t>
            </a:r>
            <a:endParaRPr lang="en-US" dirty="0"/>
          </a:p>
        </p:txBody>
      </p:sp>
      <p:sp>
        <p:nvSpPr>
          <p:cNvPr id="5" name="Line 3">
            <a:extLst>
              <a:ext uri="{FF2B5EF4-FFF2-40B4-BE49-F238E27FC236}">
                <a16:creationId xmlns:a16="http://schemas.microsoft.com/office/drawing/2014/main" id="{3EE9FA06-955E-40DD-ABB9-5C94320FB8C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2514600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821F3C7D-FFF9-4C7B-B536-D7CD2BBED9C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2514600"/>
            <a:ext cx="19050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DC869F14-BDB9-4EC2-9D5C-23C2ADF0A57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67000" y="2514600"/>
            <a:ext cx="19050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9D306E76-39AD-477E-A4D4-E4064FB0362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57400" y="3657600"/>
            <a:ext cx="6096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7">
            <a:extLst>
              <a:ext uri="{FF2B5EF4-FFF2-40B4-BE49-F238E27FC236}">
                <a16:creationId xmlns:a16="http://schemas.microsoft.com/office/drawing/2014/main" id="{43BB2F3C-7319-44EB-901F-C0CE80FF75EB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3657600"/>
            <a:ext cx="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2655DB53-0519-407A-AAD3-CFDAC4A7987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3657600"/>
            <a:ext cx="6096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9">
            <a:extLst>
              <a:ext uri="{FF2B5EF4-FFF2-40B4-BE49-F238E27FC236}">
                <a16:creationId xmlns:a16="http://schemas.microsoft.com/office/drawing/2014/main" id="{04BD9FEA-B399-4F4C-B6CB-7E348E5503D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62400" y="3657600"/>
            <a:ext cx="6096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23EEFC3F-35C1-4663-B78E-1BEA15DA299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3657600"/>
            <a:ext cx="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11">
            <a:extLst>
              <a:ext uri="{FF2B5EF4-FFF2-40B4-BE49-F238E27FC236}">
                <a16:creationId xmlns:a16="http://schemas.microsoft.com/office/drawing/2014/main" id="{9EA7889B-6071-454B-9DA0-0ABC2A145FA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3657600"/>
            <a:ext cx="6096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12">
            <a:extLst>
              <a:ext uri="{FF2B5EF4-FFF2-40B4-BE49-F238E27FC236}">
                <a16:creationId xmlns:a16="http://schemas.microsoft.com/office/drawing/2014/main" id="{768C9E95-BE80-4830-A9AD-DA20CA4950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91200" y="3581400"/>
            <a:ext cx="6858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id="{2A23BD9A-D6A8-4FCC-8847-1D61762D18A4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0" y="3581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14">
            <a:extLst>
              <a:ext uri="{FF2B5EF4-FFF2-40B4-BE49-F238E27FC236}">
                <a16:creationId xmlns:a16="http://schemas.microsoft.com/office/drawing/2014/main" id="{B18C9A32-9451-4FE3-8F84-8A25184F3AE4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0" y="3581400"/>
            <a:ext cx="6096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AutoShape 15">
            <a:extLst>
              <a:ext uri="{FF2B5EF4-FFF2-40B4-BE49-F238E27FC236}">
                <a16:creationId xmlns:a16="http://schemas.microsoft.com/office/drawing/2014/main" id="{6997EF23-4B8D-4E27-9892-81828FDE68F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343400" y="3490913"/>
            <a:ext cx="457200" cy="395287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8" name="AutoShape 16">
            <a:extLst>
              <a:ext uri="{FF2B5EF4-FFF2-40B4-BE49-F238E27FC236}">
                <a16:creationId xmlns:a16="http://schemas.microsoft.com/office/drawing/2014/main" id="{0A07E2CA-2BEE-4E99-A617-B20AB24B4D8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438400" y="3490913"/>
            <a:ext cx="457200" cy="395287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9" name="AutoShape 17">
            <a:extLst>
              <a:ext uri="{FF2B5EF4-FFF2-40B4-BE49-F238E27FC236}">
                <a16:creationId xmlns:a16="http://schemas.microsoft.com/office/drawing/2014/main" id="{9A251DEF-11CF-44A8-9DC7-EB529FFC78E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248400" y="3490913"/>
            <a:ext cx="457200" cy="395287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0" name="AutoShape 18">
            <a:extLst>
              <a:ext uri="{FF2B5EF4-FFF2-40B4-BE49-F238E27FC236}">
                <a16:creationId xmlns:a16="http://schemas.microsoft.com/office/drawing/2014/main" id="{D291C690-B77F-4BF3-B94B-C175D755A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2209800"/>
            <a:ext cx="457200" cy="39528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1" name="AutoShape 19">
            <a:extLst>
              <a:ext uri="{FF2B5EF4-FFF2-40B4-BE49-F238E27FC236}">
                <a16:creationId xmlns:a16="http://schemas.microsoft.com/office/drawing/2014/main" id="{D85A787E-56D2-4B36-9EBD-07E5B6810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4750" y="4800600"/>
            <a:ext cx="457200" cy="39528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2" name="AutoShape 20">
            <a:extLst>
              <a:ext uri="{FF2B5EF4-FFF2-40B4-BE49-F238E27FC236}">
                <a16:creationId xmlns:a16="http://schemas.microsoft.com/office/drawing/2014/main" id="{C9794977-9FED-4369-B0B5-57FBE460A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0700" y="4800600"/>
            <a:ext cx="457200" cy="39528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3" name="AutoShape 21">
            <a:extLst>
              <a:ext uri="{FF2B5EF4-FFF2-40B4-BE49-F238E27FC236}">
                <a16:creationId xmlns:a16="http://schemas.microsoft.com/office/drawing/2014/main" id="{FE19B565-8BDA-4DC7-817F-E89925DE3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9350" y="4800600"/>
            <a:ext cx="457200" cy="39528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4" name="AutoShape 22">
            <a:extLst>
              <a:ext uri="{FF2B5EF4-FFF2-40B4-BE49-F238E27FC236}">
                <a16:creationId xmlns:a16="http://schemas.microsoft.com/office/drawing/2014/main" id="{345F5F31-E1FB-4F70-B6B3-0D4681E8C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4800600"/>
            <a:ext cx="457200" cy="39528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5" name="AutoShape 23">
            <a:extLst>
              <a:ext uri="{FF2B5EF4-FFF2-40B4-BE49-F238E27FC236}">
                <a16:creationId xmlns:a16="http://schemas.microsoft.com/office/drawing/2014/main" id="{6919A64D-FE5E-4B2F-BE93-B6A992B4E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6100" y="4800600"/>
            <a:ext cx="457200" cy="39528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6" name="AutoShape 24">
            <a:extLst>
              <a:ext uri="{FF2B5EF4-FFF2-40B4-BE49-F238E27FC236}">
                <a16:creationId xmlns:a16="http://schemas.microsoft.com/office/drawing/2014/main" id="{45D31A27-6174-4AEE-B628-4E70AEEF1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4800600"/>
            <a:ext cx="457200" cy="39528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7" name="AutoShape 25">
            <a:extLst>
              <a:ext uri="{FF2B5EF4-FFF2-40B4-BE49-F238E27FC236}">
                <a16:creationId xmlns:a16="http://schemas.microsoft.com/office/drawing/2014/main" id="{AD964991-2315-4F4C-BF2C-9FFE7C097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7450" y="4800600"/>
            <a:ext cx="457200" cy="39528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8" name="Text Box 26">
            <a:extLst>
              <a:ext uri="{FF2B5EF4-FFF2-40B4-BE49-F238E27FC236}">
                <a16:creationId xmlns:a16="http://schemas.microsoft.com/office/drawing/2014/main" id="{7BAE15B5-1242-4399-86C6-4B6F192666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209800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2400" b="1"/>
              <a:t>MAX</a:t>
            </a:r>
          </a:p>
        </p:txBody>
      </p:sp>
      <p:sp>
        <p:nvSpPr>
          <p:cNvPr id="29" name="Text Box 27">
            <a:extLst>
              <a:ext uri="{FF2B5EF4-FFF2-40B4-BE49-F238E27FC236}">
                <a16:creationId xmlns:a16="http://schemas.microsoft.com/office/drawing/2014/main" id="{15A8EB20-9400-42F4-BA26-7F915D2C45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429000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2400" b="1"/>
              <a:t>MIN</a:t>
            </a:r>
          </a:p>
        </p:txBody>
      </p:sp>
      <p:sp>
        <p:nvSpPr>
          <p:cNvPr id="30" name="Text Box 34">
            <a:extLst>
              <a:ext uri="{FF2B5EF4-FFF2-40B4-BE49-F238E27FC236}">
                <a16:creationId xmlns:a16="http://schemas.microsoft.com/office/drawing/2014/main" id="{B766F17F-7297-4053-A731-3A02F659F9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724400"/>
            <a:ext cx="990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 b="1"/>
              <a:t>Terminal</a:t>
            </a:r>
          </a:p>
        </p:txBody>
      </p:sp>
      <p:sp>
        <p:nvSpPr>
          <p:cNvPr id="31" name="Text Box 28">
            <a:extLst>
              <a:ext uri="{FF2B5EF4-FFF2-40B4-BE49-F238E27FC236}">
                <a16:creationId xmlns:a16="http://schemas.microsoft.com/office/drawing/2014/main" id="{1632AC2C-E4D7-47A7-9BE9-2D8CBDFD7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2133600"/>
            <a:ext cx="1219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b="1">
                <a:sym typeface="Symbol" panose="05050102010706020507" pitchFamily="18" charset="2"/>
              </a:rPr>
              <a:t></a:t>
            </a:r>
            <a:r>
              <a:rPr lang="en-US" altLang="en-US" sz="2400" b="1"/>
              <a:t> 3</a:t>
            </a:r>
          </a:p>
        </p:txBody>
      </p:sp>
      <p:sp>
        <p:nvSpPr>
          <p:cNvPr id="32" name="Text Box 31">
            <a:extLst>
              <a:ext uri="{FF2B5EF4-FFF2-40B4-BE49-F238E27FC236}">
                <a16:creationId xmlns:a16="http://schemas.microsoft.com/office/drawing/2014/main" id="{FF78A9FB-C3D6-4FA3-BD72-A775758E8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4050" y="5257800"/>
            <a:ext cx="30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b="1"/>
              <a:t>3</a:t>
            </a:r>
          </a:p>
        </p:txBody>
      </p:sp>
      <p:sp>
        <p:nvSpPr>
          <p:cNvPr id="33" name="Text Box 32">
            <a:extLst>
              <a:ext uri="{FF2B5EF4-FFF2-40B4-BE49-F238E27FC236}">
                <a16:creationId xmlns:a16="http://schemas.microsoft.com/office/drawing/2014/main" id="{7D38B270-38CE-4B41-899D-571605EF58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7450" y="52578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b="1"/>
              <a:t>12</a:t>
            </a:r>
          </a:p>
        </p:txBody>
      </p:sp>
      <p:sp>
        <p:nvSpPr>
          <p:cNvPr id="34" name="Text Box 33">
            <a:extLst>
              <a:ext uri="{FF2B5EF4-FFF2-40B4-BE49-F238E27FC236}">
                <a16:creationId xmlns:a16="http://schemas.microsoft.com/office/drawing/2014/main" id="{BA56CF5D-1A60-407B-AC58-541C2D0434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5257800"/>
            <a:ext cx="30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b="1"/>
              <a:t>8</a:t>
            </a:r>
          </a:p>
        </p:txBody>
      </p:sp>
      <p:sp>
        <p:nvSpPr>
          <p:cNvPr id="35" name="Text Box 34">
            <a:extLst>
              <a:ext uri="{FF2B5EF4-FFF2-40B4-BE49-F238E27FC236}">
                <a16:creationId xmlns:a16="http://schemas.microsoft.com/office/drawing/2014/main" id="{F0438FDD-2902-4147-82EA-C4ADFF408C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5257800"/>
            <a:ext cx="30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b="1"/>
              <a:t>2</a:t>
            </a:r>
          </a:p>
        </p:txBody>
      </p:sp>
      <p:sp>
        <p:nvSpPr>
          <p:cNvPr id="36" name="Text Box 35">
            <a:extLst>
              <a:ext uri="{FF2B5EF4-FFF2-40B4-BE49-F238E27FC236}">
                <a16:creationId xmlns:a16="http://schemas.microsoft.com/office/drawing/2014/main" id="{62ACF630-3735-4050-AD2C-E9394658A5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3419475"/>
            <a:ext cx="30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b="1"/>
              <a:t>3</a:t>
            </a:r>
          </a:p>
        </p:txBody>
      </p:sp>
      <p:sp>
        <p:nvSpPr>
          <p:cNvPr id="37" name="Text Box 35">
            <a:extLst>
              <a:ext uri="{FF2B5EF4-FFF2-40B4-BE49-F238E27FC236}">
                <a16:creationId xmlns:a16="http://schemas.microsoft.com/office/drawing/2014/main" id="{872F3D32-C340-443D-BDEE-6DF0076EE3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5388" y="3416300"/>
            <a:ext cx="523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US" altLang="en-US" sz="2400" b="1"/>
              <a:t>2</a:t>
            </a:r>
          </a:p>
        </p:txBody>
      </p:sp>
      <p:grpSp>
        <p:nvGrpSpPr>
          <p:cNvPr id="38" name="Group 38">
            <a:extLst>
              <a:ext uri="{FF2B5EF4-FFF2-40B4-BE49-F238E27FC236}">
                <a16:creationId xmlns:a16="http://schemas.microsoft.com/office/drawing/2014/main" id="{2336245D-45F9-4558-9B99-D6A77027B871}"/>
              </a:ext>
            </a:extLst>
          </p:cNvPr>
          <p:cNvGrpSpPr>
            <a:grpSpLocks/>
          </p:cNvGrpSpPr>
          <p:nvPr/>
        </p:nvGrpSpPr>
        <p:grpSpPr bwMode="auto">
          <a:xfrm>
            <a:off x="4538663" y="4800600"/>
            <a:ext cx="76200" cy="457200"/>
            <a:chOff x="1344" y="3792"/>
            <a:chExt cx="48" cy="288"/>
          </a:xfrm>
        </p:grpSpPr>
        <p:sp>
          <p:nvSpPr>
            <p:cNvPr id="39" name="Rectangle 39">
              <a:extLst>
                <a:ext uri="{FF2B5EF4-FFF2-40B4-BE49-F238E27FC236}">
                  <a16:creationId xmlns:a16="http://schemas.microsoft.com/office/drawing/2014/main" id="{E63AA8DD-6978-4C4B-96DB-53EF1A9399A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330269">
              <a:off x="1224" y="3912"/>
              <a:ext cx="288" cy="4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40" name="Rectangle 40">
              <a:extLst>
                <a:ext uri="{FF2B5EF4-FFF2-40B4-BE49-F238E27FC236}">
                  <a16:creationId xmlns:a16="http://schemas.microsoft.com/office/drawing/2014/main" id="{C0C681A9-396D-4B59-98BB-4A62F14E39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269731" flipH="1">
              <a:off x="1224" y="3912"/>
              <a:ext cx="288" cy="4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  <p:grpSp>
        <p:nvGrpSpPr>
          <p:cNvPr id="41" name="Group 41">
            <a:extLst>
              <a:ext uri="{FF2B5EF4-FFF2-40B4-BE49-F238E27FC236}">
                <a16:creationId xmlns:a16="http://schemas.microsoft.com/office/drawing/2014/main" id="{2A696BE3-1C17-4C33-8893-5A86D45E3070}"/>
              </a:ext>
            </a:extLst>
          </p:cNvPr>
          <p:cNvGrpSpPr>
            <a:grpSpLocks/>
          </p:cNvGrpSpPr>
          <p:nvPr/>
        </p:nvGrpSpPr>
        <p:grpSpPr bwMode="auto">
          <a:xfrm>
            <a:off x="5097463" y="4800600"/>
            <a:ext cx="76200" cy="457200"/>
            <a:chOff x="1344" y="3792"/>
            <a:chExt cx="48" cy="288"/>
          </a:xfrm>
        </p:grpSpPr>
        <p:sp>
          <p:nvSpPr>
            <p:cNvPr id="42" name="Rectangle 42">
              <a:extLst>
                <a:ext uri="{FF2B5EF4-FFF2-40B4-BE49-F238E27FC236}">
                  <a16:creationId xmlns:a16="http://schemas.microsoft.com/office/drawing/2014/main" id="{885537DB-2626-4213-8220-D256EA7328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330269">
              <a:off x="1224" y="3912"/>
              <a:ext cx="288" cy="4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43" name="Rectangle 43">
              <a:extLst>
                <a:ext uri="{FF2B5EF4-FFF2-40B4-BE49-F238E27FC236}">
                  <a16:creationId xmlns:a16="http://schemas.microsoft.com/office/drawing/2014/main" id="{46B6D79A-E3AB-4E43-B374-E146BB57AF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269731" flipH="1">
              <a:off x="1224" y="3912"/>
              <a:ext cx="288" cy="4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  <p:sp>
        <p:nvSpPr>
          <p:cNvPr id="44" name="Text Box 35">
            <a:extLst>
              <a:ext uri="{FF2B5EF4-FFF2-40B4-BE49-F238E27FC236}">
                <a16:creationId xmlns:a16="http://schemas.microsoft.com/office/drawing/2014/main" id="{711DE161-1B87-4333-856A-61678DFB3B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52578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b="1"/>
              <a:t>14</a:t>
            </a:r>
          </a:p>
        </p:txBody>
      </p:sp>
      <p:sp>
        <p:nvSpPr>
          <p:cNvPr id="45" name="Text Box 44">
            <a:extLst>
              <a:ext uri="{FF2B5EF4-FFF2-40B4-BE49-F238E27FC236}">
                <a16:creationId xmlns:a16="http://schemas.microsoft.com/office/drawing/2014/main" id="{AE6DB46B-D3F9-4262-B8FB-CFB523E846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3429000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b="1">
                <a:sym typeface="Symbol" panose="05050102010706020507" pitchFamily="18" charset="2"/>
              </a:rPr>
              <a:t> </a:t>
            </a:r>
            <a:r>
              <a:rPr lang="en-US" altLang="en-US" sz="2400" b="1"/>
              <a:t>14</a:t>
            </a:r>
          </a:p>
        </p:txBody>
      </p:sp>
      <p:sp>
        <p:nvSpPr>
          <p:cNvPr id="46" name="Text Box 36">
            <a:extLst>
              <a:ext uri="{FF2B5EF4-FFF2-40B4-BE49-F238E27FC236}">
                <a16:creationId xmlns:a16="http://schemas.microsoft.com/office/drawing/2014/main" id="{481E6094-6E64-4937-9270-E72B13389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5257800"/>
            <a:ext cx="30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b="1"/>
              <a:t>5</a:t>
            </a:r>
          </a:p>
        </p:txBody>
      </p:sp>
      <p:sp>
        <p:nvSpPr>
          <p:cNvPr id="47" name="Text Box 44">
            <a:extLst>
              <a:ext uri="{FF2B5EF4-FFF2-40B4-BE49-F238E27FC236}">
                <a16:creationId xmlns:a16="http://schemas.microsoft.com/office/drawing/2014/main" id="{FE30E4C1-0D42-4FC2-BC7A-6E5408353D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34290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b="1">
                <a:sym typeface="Symbol" panose="05050102010706020507" pitchFamily="18" charset="2"/>
              </a:rPr>
              <a:t> </a:t>
            </a:r>
            <a:r>
              <a:rPr lang="en-US" altLang="en-US" sz="2400" b="1"/>
              <a:t>5</a:t>
            </a:r>
          </a:p>
        </p:txBody>
      </p:sp>
      <p:grpSp>
        <p:nvGrpSpPr>
          <p:cNvPr id="48" name="Group 45">
            <a:extLst>
              <a:ext uri="{FF2B5EF4-FFF2-40B4-BE49-F238E27FC236}">
                <a16:creationId xmlns:a16="http://schemas.microsoft.com/office/drawing/2014/main" id="{B4E2EB55-E7D0-4EAA-8A06-15EF48DB26B8}"/>
              </a:ext>
            </a:extLst>
          </p:cNvPr>
          <p:cNvGrpSpPr>
            <a:grpSpLocks/>
          </p:cNvGrpSpPr>
          <p:nvPr/>
        </p:nvGrpSpPr>
        <p:grpSpPr bwMode="auto">
          <a:xfrm>
            <a:off x="7061200" y="3429000"/>
            <a:ext cx="76200" cy="457200"/>
            <a:chOff x="1344" y="3792"/>
            <a:chExt cx="48" cy="288"/>
          </a:xfrm>
        </p:grpSpPr>
        <p:sp>
          <p:nvSpPr>
            <p:cNvPr id="49" name="Rectangle 46">
              <a:extLst>
                <a:ext uri="{FF2B5EF4-FFF2-40B4-BE49-F238E27FC236}">
                  <a16:creationId xmlns:a16="http://schemas.microsoft.com/office/drawing/2014/main" id="{AF71CBD3-08F5-4F73-BAD2-7BCF5BD8E2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330269">
              <a:off x="1224" y="3912"/>
              <a:ext cx="288" cy="48"/>
            </a:xfrm>
            <a:prstGeom prst="rect">
              <a:avLst/>
            </a:prstGeom>
            <a:solidFill>
              <a:srgbClr val="FF000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50" name="Rectangle 47">
              <a:extLst>
                <a:ext uri="{FF2B5EF4-FFF2-40B4-BE49-F238E27FC236}">
                  <a16:creationId xmlns:a16="http://schemas.microsoft.com/office/drawing/2014/main" id="{94D8BD55-14A4-478D-9AB0-6B0119BCDE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269731" flipH="1">
              <a:off x="1224" y="3912"/>
              <a:ext cx="288" cy="48"/>
            </a:xfrm>
            <a:prstGeom prst="rect">
              <a:avLst/>
            </a:prstGeom>
            <a:solidFill>
              <a:srgbClr val="FF000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  <p:sp>
        <p:nvSpPr>
          <p:cNvPr id="51" name="Text Box 37">
            <a:extLst>
              <a:ext uri="{FF2B5EF4-FFF2-40B4-BE49-F238E27FC236}">
                <a16:creationId xmlns:a16="http://schemas.microsoft.com/office/drawing/2014/main" id="{E1D91E06-350B-4571-A001-77037B5B19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5257800"/>
            <a:ext cx="30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b="1"/>
              <a:t>2</a:t>
            </a:r>
          </a:p>
        </p:txBody>
      </p:sp>
      <p:sp>
        <p:nvSpPr>
          <p:cNvPr id="52" name="Text Box 44">
            <a:extLst>
              <a:ext uri="{FF2B5EF4-FFF2-40B4-BE49-F238E27FC236}">
                <a16:creationId xmlns:a16="http://schemas.microsoft.com/office/drawing/2014/main" id="{C9F556A7-56AA-4830-A28B-3F66EB3342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0" y="34290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b="1">
                <a:sym typeface="Symbol" panose="05050102010706020507" pitchFamily="18" charset="2"/>
              </a:rPr>
              <a:t> </a:t>
            </a:r>
            <a:r>
              <a:rPr lang="en-US" altLang="en-US" sz="2400" b="1"/>
              <a:t>2</a:t>
            </a:r>
          </a:p>
        </p:txBody>
      </p:sp>
      <p:grpSp>
        <p:nvGrpSpPr>
          <p:cNvPr id="53" name="Group 45">
            <a:extLst>
              <a:ext uri="{FF2B5EF4-FFF2-40B4-BE49-F238E27FC236}">
                <a16:creationId xmlns:a16="http://schemas.microsoft.com/office/drawing/2014/main" id="{A95DDB99-8FB9-4947-B075-BC013781EA05}"/>
              </a:ext>
            </a:extLst>
          </p:cNvPr>
          <p:cNvGrpSpPr>
            <a:grpSpLocks/>
          </p:cNvGrpSpPr>
          <p:nvPr/>
        </p:nvGrpSpPr>
        <p:grpSpPr bwMode="auto">
          <a:xfrm>
            <a:off x="7645400" y="3429000"/>
            <a:ext cx="76200" cy="457200"/>
            <a:chOff x="1344" y="3792"/>
            <a:chExt cx="48" cy="288"/>
          </a:xfrm>
        </p:grpSpPr>
        <p:sp>
          <p:nvSpPr>
            <p:cNvPr id="54" name="Rectangle 46">
              <a:extLst>
                <a:ext uri="{FF2B5EF4-FFF2-40B4-BE49-F238E27FC236}">
                  <a16:creationId xmlns:a16="http://schemas.microsoft.com/office/drawing/2014/main" id="{4DC95B45-BA1A-4121-A8D4-CBC537895B2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330269">
              <a:off x="1224" y="3912"/>
              <a:ext cx="288" cy="48"/>
            </a:xfrm>
            <a:prstGeom prst="rect">
              <a:avLst/>
            </a:prstGeom>
            <a:solidFill>
              <a:srgbClr val="FF000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55" name="Rectangle 47">
              <a:extLst>
                <a:ext uri="{FF2B5EF4-FFF2-40B4-BE49-F238E27FC236}">
                  <a16:creationId xmlns:a16="http://schemas.microsoft.com/office/drawing/2014/main" id="{7AB4DD84-4561-408F-A9EB-85044179560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269731" flipH="1">
              <a:off x="1224" y="3912"/>
              <a:ext cx="288" cy="48"/>
            </a:xfrm>
            <a:prstGeom prst="rect">
              <a:avLst/>
            </a:prstGeom>
            <a:solidFill>
              <a:srgbClr val="FF000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  <p:sp>
        <p:nvSpPr>
          <p:cNvPr id="56" name="Text Box 35">
            <a:extLst>
              <a:ext uri="{FF2B5EF4-FFF2-40B4-BE49-F238E27FC236}">
                <a16:creationId xmlns:a16="http://schemas.microsoft.com/office/drawing/2014/main" id="{DA62D8B1-593E-49C1-AF16-7DD800950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5313" y="3421063"/>
            <a:ext cx="5222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US" altLang="en-US" sz="2400" b="1"/>
              <a:t>2</a:t>
            </a:r>
          </a:p>
        </p:txBody>
      </p:sp>
      <p:sp>
        <p:nvSpPr>
          <p:cNvPr id="57" name="Text Box 35">
            <a:extLst>
              <a:ext uri="{FF2B5EF4-FFF2-40B4-BE49-F238E27FC236}">
                <a16:creationId xmlns:a16="http://schemas.microsoft.com/office/drawing/2014/main" id="{C72C328B-8168-490E-8E3A-C7890A6C53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5388" y="2133600"/>
            <a:ext cx="523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US" altLang="en-US" sz="2400" b="1"/>
              <a:t>3</a:t>
            </a:r>
          </a:p>
        </p:txBody>
      </p:sp>
      <p:sp>
        <p:nvSpPr>
          <p:cNvPr id="58" name="TextBox 3">
            <a:extLst>
              <a:ext uri="{FF2B5EF4-FFF2-40B4-BE49-F238E27FC236}">
                <a16:creationId xmlns:a16="http://schemas.microsoft.com/office/drawing/2014/main" id="{433287D0-08B2-48E9-842F-C100634D1B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853278"/>
            <a:ext cx="7467600" cy="83026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Note: Only showed MIN pruning here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In general, both MIN </a:t>
            </a:r>
            <a:r>
              <a:rPr lang="en-US" altLang="en-US" sz="2400" u="sng" dirty="0"/>
              <a:t>and</a:t>
            </a:r>
            <a:r>
              <a:rPr lang="en-US" altLang="en-US" sz="2400" dirty="0"/>
              <a:t> MAX check Alpha &gt; Beta, prune</a:t>
            </a:r>
            <a:endParaRPr lang="en-US" alt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99247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6" grpId="0"/>
      <p:bldP spid="57" grpId="0"/>
      <p:bldP spid="5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6324600" y="3048000"/>
            <a:ext cx="5410200" cy="3124200"/>
          </a:xfrm>
          <a:prstGeom prst="roundRect">
            <a:avLst/>
          </a:prstGeom>
          <a:solidFill>
            <a:srgbClr val="C0000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57200" y="3048000"/>
            <a:ext cx="5410200" cy="31242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Implementation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477000" y="3352800"/>
            <a:ext cx="533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min-value(state</a:t>
            </a:r>
            <a:r>
              <a:rPr lang="en-US" sz="2400" kern="0" dirty="0">
                <a:solidFill>
                  <a:srgbClr val="C00000"/>
                </a:solidFill>
                <a:latin typeface="Calibri" pitchFamily="34" charset="0"/>
              </a:rPr>
              <a:t> , </a:t>
            </a:r>
            <a:r>
              <a:rPr lang="el-GR" sz="2400" kern="0" dirty="0">
                <a:solidFill>
                  <a:srgbClr val="C00000"/>
                </a:solidFill>
                <a:latin typeface="Calibri" pitchFamily="34" charset="0"/>
              </a:rPr>
              <a:t>α</a:t>
            </a:r>
            <a:r>
              <a:rPr lang="en-US" sz="2400" kern="0" dirty="0">
                <a:solidFill>
                  <a:srgbClr val="C00000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C00000"/>
                </a:solidFill>
                <a:latin typeface="Calibri" pitchFamily="34" charset="0"/>
              </a:rPr>
              <a:t>β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lang="en-US" sz="2400" kern="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400" kern="0" dirty="0">
                <a:latin typeface="Calibri" pitchFamily="34" charset="0"/>
              </a:rPr>
              <a:t>v = min(v,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value(successor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7030A0"/>
                </a:solidFill>
                <a:latin typeface="Calibri" pitchFamily="34" charset="0"/>
              </a:rPr>
              <a:t>α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7030A0"/>
                </a:solidFill>
                <a:latin typeface="Calibri" pitchFamily="34" charset="0"/>
              </a:rPr>
              <a:t>β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)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400" kern="0" dirty="0">
                <a:latin typeface="Calibri" pitchFamily="34" charset="0"/>
              </a:rPr>
              <a:t>if v ≤ </a:t>
            </a:r>
            <a:r>
              <a:rPr lang="el-GR" sz="2400" kern="0" dirty="0">
                <a:latin typeface="Calibri" pitchFamily="34" charset="0"/>
              </a:rPr>
              <a:t>α</a:t>
            </a:r>
            <a:r>
              <a:rPr lang="en-US" sz="2400" kern="0" dirty="0">
                <a:latin typeface="Calibri" pitchFamily="34" charset="0"/>
              </a:rPr>
              <a:t> return v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sz="2400" kern="0" dirty="0">
                <a:latin typeface="Calibri" pitchFamily="34" charset="0"/>
              </a:rPr>
              <a:t>β </a:t>
            </a:r>
            <a:r>
              <a:rPr lang="en-US" sz="2400" kern="0" dirty="0">
                <a:latin typeface="Calibri" pitchFamily="34" charset="0"/>
              </a:rPr>
              <a:t>= min(</a:t>
            </a:r>
            <a:r>
              <a:rPr lang="el-GR" sz="2400" kern="0" dirty="0">
                <a:latin typeface="Calibri" pitchFamily="34" charset="0"/>
              </a:rPr>
              <a:t>β</a:t>
            </a:r>
            <a:r>
              <a:rPr lang="en-US" sz="2400" kern="0" dirty="0">
                <a:latin typeface="Calibri" pitchFamily="34" charset="0"/>
              </a:rPr>
              <a:t>, v)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09600" y="3048000"/>
            <a:ext cx="5410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max-value(state, </a:t>
            </a:r>
            <a:r>
              <a:rPr lang="el-GR" sz="2400" kern="0" dirty="0">
                <a:solidFill>
                  <a:srgbClr val="0066CC"/>
                </a:solidFill>
                <a:latin typeface="Calibri" pitchFamily="34" charset="0"/>
              </a:rPr>
              <a:t>α</a:t>
            </a:r>
            <a:r>
              <a:rPr lang="en-US" sz="2400" kern="0" dirty="0">
                <a:solidFill>
                  <a:srgbClr val="0066CC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0066CC"/>
                </a:solidFill>
                <a:latin typeface="Calibri" pitchFamily="34" charset="0"/>
              </a:rPr>
              <a:t>β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v = </a:t>
            </a:r>
            <a:r>
              <a:rPr lang="en-US" sz="2400" kern="0" noProof="0" dirty="0">
                <a:latin typeface="Calibri" pitchFamily="34" charset="0"/>
              </a:rPr>
              <a:t>max(v,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value(successor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7030A0"/>
                </a:solidFill>
                <a:latin typeface="Calibri" pitchFamily="34" charset="0"/>
              </a:rPr>
              <a:t>α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7030A0"/>
                </a:solidFill>
                <a:latin typeface="Calibri" pitchFamily="34" charset="0"/>
              </a:rPr>
              <a:t>β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)</a:t>
            </a:r>
            <a:r>
              <a:rPr lang="en-US" sz="2400" kern="0" dirty="0">
                <a:latin typeface="Calibri" pitchFamily="34" charset="0"/>
              </a:rPr>
              <a:t>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2400" kern="0" baseline="0" dirty="0">
                <a:latin typeface="Calibri" pitchFamily="34" charset="0"/>
              </a:rPr>
              <a:t>if</a:t>
            </a:r>
            <a:r>
              <a:rPr lang="en-US" sz="2400" kern="0" dirty="0">
                <a:latin typeface="Calibri" pitchFamily="34" charset="0"/>
              </a:rPr>
              <a:t> v ≥ </a:t>
            </a:r>
            <a:r>
              <a:rPr lang="el-GR" sz="2400" kern="0" dirty="0">
                <a:latin typeface="Calibri" pitchFamily="34" charset="0"/>
              </a:rPr>
              <a:t>β</a:t>
            </a:r>
            <a:r>
              <a:rPr lang="en-US" sz="2400" kern="0" dirty="0">
                <a:latin typeface="Calibri" pitchFamily="34" charset="0"/>
              </a:rPr>
              <a:t> return v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sz="2400" kern="0" dirty="0">
                <a:latin typeface="Calibri" pitchFamily="34" charset="0"/>
              </a:rPr>
              <a:t>α</a:t>
            </a:r>
            <a:r>
              <a:rPr lang="en-US" sz="2400" kern="0" dirty="0">
                <a:latin typeface="Calibri" pitchFamily="34" charset="0"/>
              </a:rPr>
              <a:t> = max(</a:t>
            </a:r>
            <a:r>
              <a:rPr lang="el-GR" sz="2400" kern="0" dirty="0">
                <a:latin typeface="Calibri" pitchFamily="34" charset="0"/>
              </a:rPr>
              <a:t>α</a:t>
            </a:r>
            <a:r>
              <a:rPr lang="en-US" sz="2400" kern="0" dirty="0">
                <a:latin typeface="Calibri" pitchFamily="34" charset="0"/>
              </a:rPr>
              <a:t>, v)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57200" y="1524000"/>
            <a:ext cx="11277600" cy="1066800"/>
          </a:xfrm>
          <a:prstGeom prst="roundRect">
            <a:avLst/>
          </a:prstGeom>
          <a:solidFill>
            <a:srgbClr val="7030A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0" y="1676400"/>
            <a:ext cx="11734800" cy="838200"/>
          </a:xfrm>
        </p:spPr>
        <p:txBody>
          <a:bodyPr>
            <a:normAutofit/>
          </a:bodyPr>
          <a:lstStyle/>
          <a:p>
            <a:pPr lvl="1">
              <a:lnSpc>
                <a:spcPct val="80000"/>
              </a:lnSpc>
              <a:buNone/>
            </a:pPr>
            <a:r>
              <a:rPr lang="el-GR" sz="2400" dirty="0">
                <a:solidFill>
                  <a:srgbClr val="0066CC"/>
                </a:solidFill>
              </a:rPr>
              <a:t>α</a:t>
            </a:r>
            <a:r>
              <a:rPr lang="en-US" sz="2400" dirty="0">
                <a:solidFill>
                  <a:srgbClr val="0066CC"/>
                </a:solidFill>
              </a:rPr>
              <a:t>: </a:t>
            </a:r>
            <a:r>
              <a:rPr lang="en-US" sz="2400" dirty="0">
                <a:solidFill>
                  <a:srgbClr val="0070C0"/>
                </a:solidFill>
              </a:rPr>
              <a:t>MAX’s best option on path to root so far:	</a:t>
            </a:r>
            <a:r>
              <a:rPr lang="en-US" altLang="en-US" dirty="0"/>
              <a:t>the lowest score MAX can possibly get</a:t>
            </a:r>
            <a:endParaRPr lang="en-US" sz="2400" dirty="0">
              <a:solidFill>
                <a:srgbClr val="0070C0"/>
              </a:solidFill>
            </a:endParaRPr>
          </a:p>
          <a:p>
            <a:pPr lvl="1">
              <a:lnSpc>
                <a:spcPct val="80000"/>
              </a:lnSpc>
              <a:buNone/>
            </a:pPr>
            <a:r>
              <a:rPr lang="el-GR" sz="2400" dirty="0">
                <a:solidFill>
                  <a:srgbClr val="C00000"/>
                </a:solidFill>
              </a:rPr>
              <a:t>β</a:t>
            </a:r>
            <a:r>
              <a:rPr lang="en-US" sz="2400" dirty="0">
                <a:solidFill>
                  <a:srgbClr val="C00000"/>
                </a:solidFill>
              </a:rPr>
              <a:t>:</a:t>
            </a:r>
            <a:r>
              <a:rPr lang="el-GR" sz="2400" dirty="0">
                <a:solidFill>
                  <a:srgbClr val="C00000"/>
                </a:solidFill>
              </a:rPr>
              <a:t> </a:t>
            </a:r>
            <a:r>
              <a:rPr lang="en-US" sz="2400" dirty="0">
                <a:solidFill>
                  <a:srgbClr val="C00000"/>
                </a:solidFill>
              </a:rPr>
              <a:t>MIN’s best option on path to root so far:	</a:t>
            </a:r>
            <a:r>
              <a:rPr lang="en-US" dirty="0"/>
              <a:t>the highest score MIN can possibly get</a:t>
            </a:r>
          </a:p>
        </p:txBody>
      </p:sp>
    </p:spTree>
    <p:extLst>
      <p:ext uri="{BB962C8B-B14F-4D97-AF65-F5344CB8AC3E}">
        <p14:creationId xmlns:p14="http://schemas.microsoft.com/office/powerpoint/2010/main" val="15315984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6324600" y="3048000"/>
            <a:ext cx="5410200" cy="3124200"/>
          </a:xfrm>
          <a:prstGeom prst="roundRect">
            <a:avLst/>
          </a:prstGeom>
          <a:solidFill>
            <a:srgbClr val="C0000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57200" y="3048000"/>
            <a:ext cx="5410200" cy="31242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Implementation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477000" y="3352800"/>
            <a:ext cx="533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min-value(state</a:t>
            </a:r>
            <a:r>
              <a:rPr lang="en-US" sz="2400" kern="0" dirty="0">
                <a:solidFill>
                  <a:srgbClr val="C00000"/>
                </a:solidFill>
                <a:latin typeface="Calibri" pitchFamily="34" charset="0"/>
              </a:rPr>
              <a:t> , </a:t>
            </a:r>
            <a:r>
              <a:rPr lang="el-GR" sz="2400" kern="0" dirty="0">
                <a:solidFill>
                  <a:srgbClr val="C00000"/>
                </a:solidFill>
                <a:latin typeface="Calibri" pitchFamily="34" charset="0"/>
              </a:rPr>
              <a:t>α</a:t>
            </a:r>
            <a:r>
              <a:rPr lang="en-US" sz="2400" kern="0" dirty="0">
                <a:solidFill>
                  <a:srgbClr val="C00000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C00000"/>
                </a:solidFill>
                <a:latin typeface="Calibri" pitchFamily="34" charset="0"/>
              </a:rPr>
              <a:t>β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lang="en-US" sz="2400" kern="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400" kern="0" dirty="0">
                <a:latin typeface="Calibri" pitchFamily="34" charset="0"/>
              </a:rPr>
              <a:t>v = min(v,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value(successor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7030A0"/>
                </a:solidFill>
                <a:latin typeface="Calibri" pitchFamily="34" charset="0"/>
              </a:rPr>
              <a:t>α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7030A0"/>
                </a:solidFill>
                <a:latin typeface="Calibri" pitchFamily="34" charset="0"/>
              </a:rPr>
              <a:t>β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)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400" kern="0" dirty="0">
                <a:latin typeface="Calibri" pitchFamily="34" charset="0"/>
              </a:rPr>
              <a:t>if v ≤ </a:t>
            </a:r>
            <a:r>
              <a:rPr lang="el-GR" sz="2400" kern="0" dirty="0">
                <a:latin typeface="Calibri" pitchFamily="34" charset="0"/>
              </a:rPr>
              <a:t>α</a:t>
            </a:r>
            <a:r>
              <a:rPr lang="en-US" sz="2400" kern="0" dirty="0">
                <a:latin typeface="Calibri" pitchFamily="34" charset="0"/>
              </a:rPr>
              <a:t> return v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sz="2400" kern="0" dirty="0">
                <a:latin typeface="Calibri" pitchFamily="34" charset="0"/>
              </a:rPr>
              <a:t>β </a:t>
            </a:r>
            <a:r>
              <a:rPr lang="en-US" sz="2400" kern="0" dirty="0">
                <a:latin typeface="Calibri" pitchFamily="34" charset="0"/>
              </a:rPr>
              <a:t>= min(</a:t>
            </a:r>
            <a:r>
              <a:rPr lang="el-GR" sz="2400" kern="0" dirty="0">
                <a:latin typeface="Calibri" pitchFamily="34" charset="0"/>
              </a:rPr>
              <a:t>β</a:t>
            </a:r>
            <a:r>
              <a:rPr lang="en-US" sz="2400" kern="0" dirty="0">
                <a:latin typeface="Calibri" pitchFamily="34" charset="0"/>
              </a:rPr>
              <a:t>, v)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09600" y="3048000"/>
            <a:ext cx="5410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max-value(state, </a:t>
            </a:r>
            <a:r>
              <a:rPr lang="el-GR" sz="2400" kern="0" dirty="0">
                <a:solidFill>
                  <a:srgbClr val="0066CC"/>
                </a:solidFill>
                <a:latin typeface="Calibri" pitchFamily="34" charset="0"/>
              </a:rPr>
              <a:t>α</a:t>
            </a:r>
            <a:r>
              <a:rPr lang="en-US" sz="2400" kern="0" dirty="0">
                <a:solidFill>
                  <a:srgbClr val="0066CC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0066CC"/>
                </a:solidFill>
                <a:latin typeface="Calibri" pitchFamily="34" charset="0"/>
              </a:rPr>
              <a:t>β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v = </a:t>
            </a:r>
            <a:r>
              <a:rPr lang="en-US" sz="2400" kern="0" noProof="0" dirty="0">
                <a:latin typeface="Calibri" pitchFamily="34" charset="0"/>
              </a:rPr>
              <a:t>max(v,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value(successor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7030A0"/>
                </a:solidFill>
                <a:latin typeface="Calibri" pitchFamily="34" charset="0"/>
              </a:rPr>
              <a:t>α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7030A0"/>
                </a:solidFill>
                <a:latin typeface="Calibri" pitchFamily="34" charset="0"/>
              </a:rPr>
              <a:t>β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)</a:t>
            </a:r>
            <a:r>
              <a:rPr lang="en-US" sz="2400" kern="0" dirty="0">
                <a:latin typeface="Calibri" pitchFamily="34" charset="0"/>
              </a:rPr>
              <a:t>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2400" kern="0" baseline="0" dirty="0">
                <a:latin typeface="Calibri" pitchFamily="34" charset="0"/>
              </a:rPr>
              <a:t>if</a:t>
            </a:r>
            <a:r>
              <a:rPr lang="en-US" sz="2400" kern="0" dirty="0">
                <a:latin typeface="Calibri" pitchFamily="34" charset="0"/>
              </a:rPr>
              <a:t> v ≥ </a:t>
            </a:r>
            <a:r>
              <a:rPr lang="el-GR" sz="2400" kern="0" dirty="0">
                <a:latin typeface="Calibri" pitchFamily="34" charset="0"/>
              </a:rPr>
              <a:t>β</a:t>
            </a:r>
            <a:r>
              <a:rPr lang="en-US" sz="2400" kern="0" dirty="0">
                <a:latin typeface="Calibri" pitchFamily="34" charset="0"/>
              </a:rPr>
              <a:t> return v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sz="2400" kern="0" dirty="0">
                <a:latin typeface="Calibri" pitchFamily="34" charset="0"/>
              </a:rPr>
              <a:t>α</a:t>
            </a:r>
            <a:r>
              <a:rPr lang="en-US" sz="2400" kern="0" dirty="0">
                <a:latin typeface="Calibri" pitchFamily="34" charset="0"/>
              </a:rPr>
              <a:t> = max(</a:t>
            </a:r>
            <a:r>
              <a:rPr lang="el-GR" sz="2400" kern="0" dirty="0">
                <a:latin typeface="Calibri" pitchFamily="34" charset="0"/>
              </a:rPr>
              <a:t>α</a:t>
            </a:r>
            <a:r>
              <a:rPr lang="en-US" sz="2400" kern="0" dirty="0">
                <a:latin typeface="Calibri" pitchFamily="34" charset="0"/>
              </a:rPr>
              <a:t>, v)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57200" y="1524000"/>
            <a:ext cx="11277600" cy="1066800"/>
          </a:xfrm>
          <a:prstGeom prst="roundRect">
            <a:avLst/>
          </a:prstGeom>
          <a:solidFill>
            <a:srgbClr val="7030A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0" y="1676400"/>
            <a:ext cx="11734800" cy="838200"/>
          </a:xfrm>
        </p:spPr>
        <p:txBody>
          <a:bodyPr>
            <a:normAutofit/>
          </a:bodyPr>
          <a:lstStyle/>
          <a:p>
            <a:pPr lvl="1">
              <a:lnSpc>
                <a:spcPct val="80000"/>
              </a:lnSpc>
              <a:buNone/>
            </a:pPr>
            <a:r>
              <a:rPr lang="el-GR" sz="2400" dirty="0">
                <a:solidFill>
                  <a:srgbClr val="0066CC"/>
                </a:solidFill>
              </a:rPr>
              <a:t>α</a:t>
            </a:r>
            <a:r>
              <a:rPr lang="en-US" sz="2400" dirty="0">
                <a:solidFill>
                  <a:srgbClr val="0066CC"/>
                </a:solidFill>
              </a:rPr>
              <a:t>: </a:t>
            </a:r>
            <a:r>
              <a:rPr lang="en-US" sz="2400" dirty="0">
                <a:solidFill>
                  <a:srgbClr val="0070C0"/>
                </a:solidFill>
              </a:rPr>
              <a:t>MAX’s best option on path to root so far:	</a:t>
            </a:r>
            <a:r>
              <a:rPr lang="en-US" altLang="en-US" dirty="0"/>
              <a:t>the lowest score MAX can possibly get</a:t>
            </a:r>
            <a:endParaRPr lang="en-US" sz="2400" dirty="0">
              <a:solidFill>
                <a:srgbClr val="0070C0"/>
              </a:solidFill>
            </a:endParaRPr>
          </a:p>
          <a:p>
            <a:pPr lvl="1">
              <a:lnSpc>
                <a:spcPct val="80000"/>
              </a:lnSpc>
              <a:buNone/>
            </a:pPr>
            <a:r>
              <a:rPr lang="el-GR" sz="2400" dirty="0">
                <a:solidFill>
                  <a:srgbClr val="C00000"/>
                </a:solidFill>
              </a:rPr>
              <a:t>β</a:t>
            </a:r>
            <a:r>
              <a:rPr lang="en-US" sz="2400" dirty="0">
                <a:solidFill>
                  <a:srgbClr val="C00000"/>
                </a:solidFill>
              </a:rPr>
              <a:t>:</a:t>
            </a:r>
            <a:r>
              <a:rPr lang="el-GR" sz="2400" dirty="0">
                <a:solidFill>
                  <a:srgbClr val="C00000"/>
                </a:solidFill>
              </a:rPr>
              <a:t> </a:t>
            </a:r>
            <a:r>
              <a:rPr lang="en-US" sz="2400" dirty="0">
                <a:solidFill>
                  <a:srgbClr val="C00000"/>
                </a:solidFill>
              </a:rPr>
              <a:t>MIN’s best option on path to root so far:	</a:t>
            </a:r>
            <a:r>
              <a:rPr lang="en-US" dirty="0"/>
              <a:t>the highest score MIN can possibly get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F27A82-6E71-7649-A34E-AA66C43B5F8A}"/>
              </a:ext>
            </a:extLst>
          </p:cNvPr>
          <p:cNvSpPr/>
          <p:nvPr/>
        </p:nvSpPr>
        <p:spPr>
          <a:xfrm flipH="1">
            <a:off x="1466848" y="4758267"/>
            <a:ext cx="2224618" cy="7535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5C21F3-FDF2-434B-B0B6-7059D69D04F1}"/>
              </a:ext>
            </a:extLst>
          </p:cNvPr>
          <p:cNvSpPr/>
          <p:nvPr/>
        </p:nvSpPr>
        <p:spPr>
          <a:xfrm flipH="1">
            <a:off x="7359648" y="4804833"/>
            <a:ext cx="2224618" cy="7535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962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ym typeface="Symbol" pitchFamily="18" charset="2"/>
              </a:rPr>
              <a:t>Alpha-Beta Pruning Properties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This pruning has </a:t>
            </a:r>
            <a:r>
              <a:rPr lang="en-US" sz="2400" dirty="0">
                <a:solidFill>
                  <a:srgbClr val="CC0000"/>
                </a:solidFill>
              </a:rPr>
              <a:t>no effect</a:t>
            </a:r>
            <a:r>
              <a:rPr lang="en-US" sz="2400" dirty="0"/>
              <a:t> on </a:t>
            </a:r>
            <a:r>
              <a:rPr lang="en-US" sz="2400" dirty="0" err="1"/>
              <a:t>minimax</a:t>
            </a:r>
            <a:r>
              <a:rPr lang="en-US" sz="2400" dirty="0"/>
              <a:t> value computed for the root!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Values of intermediate nodes might be wrong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Important: children of the root may have the wrong value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So the most naïve version won’t let you do action selection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Good child ordering improves effectiveness of pruning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With “perfect ordering”: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Time complexity drops to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baseline="30000" dirty="0"/>
              <a:t>/2</a:t>
            </a:r>
            <a:r>
              <a:rPr lang="en-US" sz="2000" dirty="0"/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Doubles solvable depth!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Full search of, e.g. chess, is still hopeless…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This is a simple example of </a:t>
            </a:r>
            <a:r>
              <a:rPr lang="en-US" sz="2400" dirty="0" err="1">
                <a:solidFill>
                  <a:srgbClr val="CC0000"/>
                </a:solidFill>
              </a:rPr>
              <a:t>metareasoning</a:t>
            </a:r>
            <a:r>
              <a:rPr lang="en-US" sz="2400" dirty="0">
                <a:solidFill>
                  <a:srgbClr val="CC0000"/>
                </a:solidFill>
              </a:rPr>
              <a:t> </a:t>
            </a:r>
            <a:r>
              <a:rPr lang="en-US" sz="2400" dirty="0"/>
              <a:t>(computing about what to compute)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95250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 rot="10800000">
            <a:off x="8763000" y="3429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 rot="10800000">
            <a:off x="10287000" y="3429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763000" y="4724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9906000" y="4724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668000" y="4724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13" name="AutoShape 12"/>
          <p:cNvCxnSpPr>
            <a:cxnSpLocks noChangeShapeType="1"/>
            <a:stCxn id="6" idx="3"/>
            <a:endCxn id="7" idx="3"/>
          </p:cNvCxnSpPr>
          <p:nvPr/>
        </p:nvCxnSpPr>
        <p:spPr bwMode="auto">
          <a:xfrm flipH="1">
            <a:off x="8953500" y="27432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" name="AutoShape 13"/>
          <p:cNvCxnSpPr>
            <a:cxnSpLocks noChangeShapeType="1"/>
            <a:stCxn id="6" idx="3"/>
            <a:endCxn id="8" idx="3"/>
          </p:cNvCxnSpPr>
          <p:nvPr/>
        </p:nvCxnSpPr>
        <p:spPr bwMode="auto">
          <a:xfrm>
            <a:off x="9715500" y="27432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5" name="AutoShape 14"/>
          <p:cNvCxnSpPr>
            <a:cxnSpLocks noChangeShapeType="1"/>
            <a:stCxn id="7" idx="0"/>
            <a:endCxn id="9" idx="0"/>
          </p:cNvCxnSpPr>
          <p:nvPr/>
        </p:nvCxnSpPr>
        <p:spPr bwMode="auto">
          <a:xfrm>
            <a:off x="8953500" y="3733800"/>
            <a:ext cx="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" name="AutoShape 16"/>
          <p:cNvCxnSpPr>
            <a:cxnSpLocks noChangeShapeType="1"/>
            <a:stCxn id="8" idx="0"/>
            <a:endCxn id="11" idx="0"/>
          </p:cNvCxnSpPr>
          <p:nvPr/>
        </p:nvCxnSpPr>
        <p:spPr bwMode="auto">
          <a:xfrm flipH="1">
            <a:off x="10096500" y="3733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8" name="AutoShape 17"/>
          <p:cNvCxnSpPr>
            <a:cxnSpLocks noChangeShapeType="1"/>
            <a:stCxn id="8" idx="0"/>
            <a:endCxn id="12" idx="0"/>
          </p:cNvCxnSpPr>
          <p:nvPr/>
        </p:nvCxnSpPr>
        <p:spPr bwMode="auto">
          <a:xfrm>
            <a:off x="10477500" y="3733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9" name="Text Box 18"/>
          <p:cNvSpPr txBox="1">
            <a:spLocks noChangeArrowheads="1"/>
          </p:cNvSpPr>
          <p:nvPr/>
        </p:nvSpPr>
        <p:spPr bwMode="auto">
          <a:xfrm>
            <a:off x="9928225" y="2438400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/>
              <a:t>max</a:t>
            </a:r>
          </a:p>
        </p:txBody>
      </p:sp>
      <p:sp>
        <p:nvSpPr>
          <p:cNvPr id="20" name="Text Box 19"/>
          <p:cNvSpPr txBox="1">
            <a:spLocks noChangeArrowheads="1"/>
          </p:cNvSpPr>
          <p:nvPr/>
        </p:nvSpPr>
        <p:spPr bwMode="auto">
          <a:xfrm>
            <a:off x="10744200" y="3352800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/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2968788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16219" y="3429000"/>
            <a:ext cx="3275781" cy="34314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Games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294640" y="1689106"/>
            <a:ext cx="11724640" cy="5168894"/>
          </a:xfrm>
        </p:spPr>
        <p:txBody>
          <a:bodyPr>
            <a:normAutofit/>
          </a:bodyPr>
          <a:lstStyle/>
          <a:p>
            <a:r>
              <a:rPr lang="en-US" sz="2800" dirty="0"/>
              <a:t>Many possible formalizations, one is:</a:t>
            </a:r>
          </a:p>
          <a:p>
            <a:pPr lvl="1"/>
            <a:r>
              <a:rPr lang="en-US" sz="2400" dirty="0"/>
              <a:t>States: S (start at s</a:t>
            </a:r>
            <a:r>
              <a:rPr lang="en-US" sz="2400" baseline="-25000" dirty="0"/>
              <a:t>0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Players: P={1...N} (usually take turns)</a:t>
            </a:r>
          </a:p>
          <a:p>
            <a:pPr lvl="1"/>
            <a:r>
              <a:rPr lang="en-US" sz="2400" dirty="0">
                <a:solidFill>
                  <a:srgbClr val="C00000"/>
                </a:solidFill>
              </a:rPr>
              <a:t>Actions: A (may depend on player / state)</a:t>
            </a:r>
          </a:p>
          <a:p>
            <a:pPr lvl="1"/>
            <a:r>
              <a:rPr lang="en-US" sz="2400" dirty="0"/>
              <a:t>Transition Function: S x A </a:t>
            </a:r>
            <a:r>
              <a:rPr lang="en-US" sz="2400" dirty="0">
                <a:sym typeface="Symbol" pitchFamily="18" charset="2"/>
              </a:rPr>
              <a:t> S</a:t>
            </a:r>
          </a:p>
          <a:p>
            <a:pPr lvl="1"/>
            <a:r>
              <a:rPr lang="en-US" sz="2400" dirty="0">
                <a:sym typeface="Symbol" pitchFamily="18" charset="2"/>
              </a:rPr>
              <a:t>Terminal Test: S  {t, f}</a:t>
            </a:r>
          </a:p>
          <a:p>
            <a:pPr lvl="1"/>
            <a:r>
              <a:rPr lang="en-US" sz="2400" dirty="0">
                <a:sym typeface="Symbol" pitchFamily="18" charset="2"/>
              </a:rPr>
              <a:t>Terminal Utilities: S x P  R</a:t>
            </a:r>
          </a:p>
          <a:p>
            <a:endParaRPr lang="en-US" sz="2800" dirty="0">
              <a:sym typeface="Symbol" pitchFamily="18" charset="2"/>
            </a:endParaRPr>
          </a:p>
          <a:p>
            <a:r>
              <a:rPr lang="en-US" sz="2800" dirty="0">
                <a:sym typeface="Symbol" pitchFamily="18" charset="2"/>
              </a:rPr>
              <a:t>Solution for a player is a </a:t>
            </a:r>
            <a:r>
              <a:rPr lang="en-US" sz="2800" dirty="0">
                <a:solidFill>
                  <a:srgbClr val="C00000"/>
                </a:solidFill>
                <a:sym typeface="Symbol" pitchFamily="18" charset="2"/>
              </a:rPr>
              <a:t>policy</a:t>
            </a:r>
            <a:r>
              <a:rPr lang="en-US" sz="2800" dirty="0">
                <a:sym typeface="Symbol" pitchFamily="18" charset="2"/>
              </a:rPr>
              <a:t>: S  A</a:t>
            </a:r>
          </a:p>
          <a:p>
            <a:endParaRPr lang="en-US" dirty="0">
              <a:sym typeface="Symbol" pitchFamily="18" charset="2"/>
            </a:endParaRPr>
          </a:p>
          <a:p>
            <a:r>
              <a:rPr lang="en-US" dirty="0"/>
              <a:t>Question: does the above imply “fully-observability”?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987CE2-246B-463F-9903-86CAEB421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14860" y="1527560"/>
            <a:ext cx="3674720" cy="1974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220359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Exercise-1</a:t>
            </a:r>
          </a:p>
        </p:txBody>
      </p:sp>
      <p:pic>
        <p:nvPicPr>
          <p:cNvPr id="6" name="Picture 5" descr="alpha-beta-sm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" y="1778000"/>
            <a:ext cx="5509928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135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 Exercise-1</a:t>
            </a:r>
          </a:p>
        </p:txBody>
      </p:sp>
      <p:pic>
        <p:nvPicPr>
          <p:cNvPr id="4" name="Picture 3" descr="alpha-beta-small.png">
            <a:extLst>
              <a:ext uri="{FF2B5EF4-FFF2-40B4-BE49-F238E27FC236}">
                <a16:creationId xmlns:a16="http://schemas.microsoft.com/office/drawing/2014/main" id="{4B0BA195-16A0-7340-A4DE-A83E18C8E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" y="1778000"/>
            <a:ext cx="5509928" cy="4089400"/>
          </a:xfrm>
          <a:prstGeom prst="rect">
            <a:avLst/>
          </a:prstGeom>
        </p:spPr>
      </p:pic>
      <p:pic>
        <p:nvPicPr>
          <p:cNvPr id="5" name="Picture 4" descr="alpha-beta-small.png">
            <a:extLst>
              <a:ext uri="{FF2B5EF4-FFF2-40B4-BE49-F238E27FC236}">
                <a16:creationId xmlns:a16="http://schemas.microsoft.com/office/drawing/2014/main" id="{D0E5BC55-01E9-374A-BA32-D5424D720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352" y="1778000"/>
            <a:ext cx="5509928" cy="4089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9527E4-3B4A-984D-8E24-75757776D5B4}"/>
              </a:ext>
            </a:extLst>
          </p:cNvPr>
          <p:cNvSpPr txBox="1"/>
          <p:nvPr/>
        </p:nvSpPr>
        <p:spPr>
          <a:xfrm>
            <a:off x="10668000" y="3429000"/>
            <a:ext cx="317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61E40D-1336-094A-BE4D-40D9ED031145}"/>
              </a:ext>
            </a:extLst>
          </p:cNvPr>
          <p:cNvSpPr txBox="1"/>
          <p:nvPr/>
        </p:nvSpPr>
        <p:spPr>
          <a:xfrm>
            <a:off x="7480300" y="3429000"/>
            <a:ext cx="317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8FD96D-6325-8A4A-9D54-F4EC07F2BF2B}"/>
              </a:ext>
            </a:extLst>
          </p:cNvPr>
          <p:cNvSpPr txBox="1"/>
          <p:nvPr/>
        </p:nvSpPr>
        <p:spPr>
          <a:xfrm>
            <a:off x="9105566" y="2057400"/>
            <a:ext cx="317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967058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Exercise-2</a:t>
            </a:r>
          </a:p>
        </p:txBody>
      </p:sp>
      <p:pic>
        <p:nvPicPr>
          <p:cNvPr id="5" name="Picture 4" descr="alpha-beta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460500"/>
            <a:ext cx="7645146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2896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 Exercise-2</a:t>
            </a:r>
          </a:p>
        </p:txBody>
      </p:sp>
      <p:pic>
        <p:nvPicPr>
          <p:cNvPr id="5" name="Picture 4" descr="alpha-beta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460500"/>
            <a:ext cx="7645146" cy="483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CA0C37-0285-CF42-8A83-88A79C6A3E5E}"/>
              </a:ext>
            </a:extLst>
          </p:cNvPr>
          <p:cNvSpPr txBox="1"/>
          <p:nvPr/>
        </p:nvSpPr>
        <p:spPr>
          <a:xfrm>
            <a:off x="2260600" y="4622800"/>
            <a:ext cx="546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C496BC-6D53-D540-AF27-C856ED45AB5B}"/>
              </a:ext>
            </a:extLst>
          </p:cNvPr>
          <p:cNvSpPr txBox="1"/>
          <p:nvPr/>
        </p:nvSpPr>
        <p:spPr>
          <a:xfrm>
            <a:off x="4191000" y="4622799"/>
            <a:ext cx="96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748116-05A1-F54D-8FE3-075A10421726}"/>
              </a:ext>
            </a:extLst>
          </p:cNvPr>
          <p:cNvSpPr txBox="1"/>
          <p:nvPr/>
        </p:nvSpPr>
        <p:spPr>
          <a:xfrm>
            <a:off x="6317869" y="4622799"/>
            <a:ext cx="546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B3C9CE-13F9-CF4D-AA2E-66E917DE7F96}"/>
              </a:ext>
            </a:extLst>
          </p:cNvPr>
          <p:cNvSpPr txBox="1"/>
          <p:nvPr/>
        </p:nvSpPr>
        <p:spPr>
          <a:xfrm>
            <a:off x="8210169" y="4622799"/>
            <a:ext cx="546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D9C4CB-3AAD-894F-97D0-6C0BC4A560F3}"/>
              </a:ext>
            </a:extLst>
          </p:cNvPr>
          <p:cNvSpPr txBox="1"/>
          <p:nvPr/>
        </p:nvSpPr>
        <p:spPr>
          <a:xfrm>
            <a:off x="7206869" y="2819399"/>
            <a:ext cx="546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B60FCE-B33E-E844-858F-6469F6918136}"/>
              </a:ext>
            </a:extLst>
          </p:cNvPr>
          <p:cNvSpPr txBox="1"/>
          <p:nvPr/>
        </p:nvSpPr>
        <p:spPr>
          <a:xfrm>
            <a:off x="3416300" y="2781299"/>
            <a:ext cx="546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BB56B0-CAAB-0946-9797-943FF408EEDC}"/>
              </a:ext>
            </a:extLst>
          </p:cNvPr>
          <p:cNvSpPr txBox="1"/>
          <p:nvPr/>
        </p:nvSpPr>
        <p:spPr>
          <a:xfrm>
            <a:off x="5346700" y="1752599"/>
            <a:ext cx="546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0433637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500" y="2171700"/>
            <a:ext cx="5486400" cy="3886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 Outcomes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10DFC-80AB-462E-9873-54ED8C728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1640" y="1949008"/>
            <a:ext cx="4065899" cy="46549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656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503" y="3686553"/>
            <a:ext cx="2076827" cy="14710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0539" y="1702273"/>
            <a:ext cx="3674720" cy="1974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Worst-Case vs. Average Case</a:t>
            </a:r>
          </a:p>
        </p:txBody>
      </p:sp>
      <p:sp>
        <p:nvSpPr>
          <p:cNvPr id="16388" name="AutoShape 5"/>
          <p:cNvSpPr>
            <a:spLocks noChangeArrowheads="1"/>
          </p:cNvSpPr>
          <p:nvPr/>
        </p:nvSpPr>
        <p:spPr bwMode="auto">
          <a:xfrm>
            <a:off x="5791200" y="22987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389" name="AutoShape 6"/>
          <p:cNvSpPr>
            <a:spLocks noChangeArrowheads="1"/>
          </p:cNvSpPr>
          <p:nvPr/>
        </p:nvSpPr>
        <p:spPr bwMode="auto">
          <a:xfrm rot="10800000">
            <a:off x="5029200" y="32893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390" name="AutoShape 7"/>
          <p:cNvSpPr>
            <a:spLocks noChangeArrowheads="1"/>
          </p:cNvSpPr>
          <p:nvPr/>
        </p:nvSpPr>
        <p:spPr bwMode="auto">
          <a:xfrm rot="10800000">
            <a:off x="6553200" y="32893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391" name="Rectangle 8"/>
          <p:cNvSpPr>
            <a:spLocks noChangeArrowheads="1"/>
          </p:cNvSpPr>
          <p:nvPr/>
        </p:nvSpPr>
        <p:spPr bwMode="auto">
          <a:xfrm>
            <a:off x="4648200" y="45847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10</a:t>
            </a:r>
          </a:p>
        </p:txBody>
      </p:sp>
      <p:sp>
        <p:nvSpPr>
          <p:cNvPr id="16392" name="Rectangle 9"/>
          <p:cNvSpPr>
            <a:spLocks noChangeArrowheads="1"/>
          </p:cNvSpPr>
          <p:nvPr/>
        </p:nvSpPr>
        <p:spPr bwMode="auto">
          <a:xfrm>
            <a:off x="5334000" y="45847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</a:t>
            </a:r>
          </a:p>
        </p:txBody>
      </p:sp>
      <p:sp>
        <p:nvSpPr>
          <p:cNvPr id="16393" name="Rectangle 10"/>
          <p:cNvSpPr>
            <a:spLocks noChangeArrowheads="1"/>
          </p:cNvSpPr>
          <p:nvPr/>
        </p:nvSpPr>
        <p:spPr bwMode="auto">
          <a:xfrm>
            <a:off x="6172200" y="45847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9</a:t>
            </a:r>
          </a:p>
        </p:txBody>
      </p:sp>
      <p:sp>
        <p:nvSpPr>
          <p:cNvPr id="16394" name="Rectangle 11"/>
          <p:cNvSpPr>
            <a:spLocks noChangeArrowheads="1"/>
          </p:cNvSpPr>
          <p:nvPr/>
        </p:nvSpPr>
        <p:spPr bwMode="auto">
          <a:xfrm>
            <a:off x="6934200" y="45847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100</a:t>
            </a:r>
          </a:p>
        </p:txBody>
      </p:sp>
      <p:cxnSp>
        <p:nvCxnSpPr>
          <p:cNvPr id="16395" name="AutoShape 12"/>
          <p:cNvCxnSpPr>
            <a:cxnSpLocks noChangeShapeType="1"/>
            <a:stCxn id="16388" idx="3"/>
            <a:endCxn id="16389" idx="3"/>
          </p:cNvCxnSpPr>
          <p:nvPr/>
        </p:nvCxnSpPr>
        <p:spPr bwMode="auto">
          <a:xfrm flipH="1">
            <a:off x="5219700" y="26035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6" name="AutoShape 13"/>
          <p:cNvCxnSpPr>
            <a:cxnSpLocks noChangeShapeType="1"/>
            <a:stCxn id="16388" idx="3"/>
            <a:endCxn id="16390" idx="3"/>
          </p:cNvCxnSpPr>
          <p:nvPr/>
        </p:nvCxnSpPr>
        <p:spPr bwMode="auto">
          <a:xfrm>
            <a:off x="5981700" y="26035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7" name="AutoShape 14"/>
          <p:cNvCxnSpPr>
            <a:cxnSpLocks noChangeShapeType="1"/>
            <a:stCxn id="16389" idx="0"/>
            <a:endCxn id="16391" idx="0"/>
          </p:cNvCxnSpPr>
          <p:nvPr/>
        </p:nvCxnSpPr>
        <p:spPr bwMode="auto">
          <a:xfrm flipH="1">
            <a:off x="4838700" y="35941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8" name="AutoShape 15"/>
          <p:cNvCxnSpPr>
            <a:cxnSpLocks noChangeShapeType="1"/>
            <a:stCxn id="16389" idx="0"/>
            <a:endCxn id="16392" idx="0"/>
          </p:cNvCxnSpPr>
          <p:nvPr/>
        </p:nvCxnSpPr>
        <p:spPr bwMode="auto">
          <a:xfrm>
            <a:off x="5219700" y="3594100"/>
            <a:ext cx="304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9" name="AutoShape 16"/>
          <p:cNvCxnSpPr>
            <a:cxnSpLocks noChangeShapeType="1"/>
            <a:stCxn id="16390" idx="0"/>
            <a:endCxn id="16393" idx="0"/>
          </p:cNvCxnSpPr>
          <p:nvPr/>
        </p:nvCxnSpPr>
        <p:spPr bwMode="auto">
          <a:xfrm flipH="1">
            <a:off x="6362700" y="35941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400" name="AutoShape 17"/>
          <p:cNvCxnSpPr>
            <a:cxnSpLocks noChangeShapeType="1"/>
            <a:stCxn id="16390" idx="0"/>
            <a:endCxn id="16394" idx="0"/>
          </p:cNvCxnSpPr>
          <p:nvPr/>
        </p:nvCxnSpPr>
        <p:spPr bwMode="auto">
          <a:xfrm>
            <a:off x="6743700" y="35941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401" name="Text Box 18"/>
          <p:cNvSpPr txBox="1">
            <a:spLocks noChangeArrowheads="1"/>
          </p:cNvSpPr>
          <p:nvPr/>
        </p:nvSpPr>
        <p:spPr bwMode="auto">
          <a:xfrm>
            <a:off x="6194425" y="2298700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max</a:t>
            </a:r>
          </a:p>
        </p:txBody>
      </p:sp>
      <p:sp>
        <p:nvSpPr>
          <p:cNvPr id="16402" name="Text Box 19"/>
          <p:cNvSpPr txBox="1">
            <a:spLocks noChangeArrowheads="1"/>
          </p:cNvSpPr>
          <p:nvPr/>
        </p:nvSpPr>
        <p:spPr bwMode="auto">
          <a:xfrm>
            <a:off x="7010400" y="3213100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min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0" y="54991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Idea: Uncertain outcomes controlled by chance, not an adversary!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468C3E-DE7B-4B45-928C-EF1D8713B826}"/>
              </a:ext>
            </a:extLst>
          </p:cNvPr>
          <p:cNvGrpSpPr/>
          <p:nvPr/>
        </p:nvGrpSpPr>
        <p:grpSpPr>
          <a:xfrm>
            <a:off x="8199873" y="1526795"/>
            <a:ext cx="3674720" cy="1974850"/>
            <a:chOff x="8199873" y="1526795"/>
            <a:chExt cx="3674720" cy="1974850"/>
          </a:xfrm>
        </p:grpSpPr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EAC84073-424B-EF46-83B2-CB6239179F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199873" y="1526795"/>
              <a:ext cx="3674720" cy="197485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DC3C06A-EF8C-3049-B67B-E73A4A8344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2081" t="-4792" b="-1"/>
            <a:stretch/>
          </p:blipFill>
          <p:spPr>
            <a:xfrm>
              <a:off x="9749051" y="2884228"/>
              <a:ext cx="208697" cy="2024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03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0" y="3048000"/>
            <a:ext cx="1662739" cy="1568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28333" y="1356197"/>
            <a:ext cx="1535600" cy="15970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318" y="4826203"/>
            <a:ext cx="1554162" cy="176965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Reminder: Probabilities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sz="2000" dirty="0"/>
              <a:t>A </a:t>
            </a:r>
            <a:r>
              <a:rPr lang="en-US" sz="2000" dirty="0">
                <a:solidFill>
                  <a:srgbClr val="CC0000"/>
                </a:solidFill>
              </a:rPr>
              <a:t>random variable</a:t>
            </a:r>
            <a:r>
              <a:rPr lang="en-US" sz="2000" dirty="0"/>
              <a:t> represents an event whose outcome is unknown</a:t>
            </a:r>
          </a:p>
          <a:p>
            <a:pPr>
              <a:lnSpc>
                <a:spcPct val="80000"/>
              </a:lnSpc>
            </a:pPr>
            <a:r>
              <a:rPr lang="en-US" sz="2000" dirty="0"/>
              <a:t>A </a:t>
            </a:r>
            <a:r>
              <a:rPr lang="en-US" sz="2000" dirty="0">
                <a:solidFill>
                  <a:srgbClr val="CC0000"/>
                </a:solidFill>
              </a:rPr>
              <a:t>probability distribution</a:t>
            </a:r>
            <a:r>
              <a:rPr lang="en-US" sz="2000" dirty="0"/>
              <a:t> is an assignment of weights to outcomes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dirty="0"/>
              <a:t>Example: Traffic on freeway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Random variable: T = whether there’s traffic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Outcomes: T in {none, light, heavy}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Distribution: P(T=none) = 0.25, P(T=light) = 0.50, P(T=heavy) = 0.25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dirty="0"/>
              <a:t>Some laws of probability (more later):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Probabilities are always non-negative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Probabilities over all possible outcomes sum to one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dirty="0"/>
              <a:t>As we get more evidence, probabilities may change: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P(T=heavy) = 0.25, P(T=heavy | Hour=8am) = 0.60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We’ll talk about methods for reasoning and updating probabilities later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287000" y="1905000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0.25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287000" y="3657600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0.50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7000" y="5511225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0.25</a:t>
            </a:r>
          </a:p>
        </p:txBody>
      </p:sp>
    </p:spTree>
    <p:extLst>
      <p:ext uri="{BB962C8B-B14F-4D97-AF65-F5344CB8AC3E}">
        <p14:creationId xmlns:p14="http://schemas.microsoft.com/office/powerpoint/2010/main" val="3828456558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71519" y="4826203"/>
            <a:ext cx="1554162" cy="172699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6800" y="4800600"/>
            <a:ext cx="1643063" cy="154983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89154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600" dirty="0"/>
              <a:t>The expected value of a function of a random variable is the average, weighted by the probability distribution over outcomes</a:t>
            </a:r>
          </a:p>
          <a:p>
            <a:pPr lvl="4"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2600" dirty="0"/>
              <a:t>Example: How long to get to the airport?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2">
              <a:lnSpc>
                <a:spcPct val="90000"/>
              </a:lnSpc>
            </a:pPr>
            <a:endParaRPr lang="en-US" sz="2000" dirty="0"/>
          </a:p>
        </p:txBody>
      </p:sp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0963" y="4813148"/>
            <a:ext cx="1535600" cy="15970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Reminder: Expectations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97824" y="42298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0.25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83824" y="42298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0.50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69824" y="42298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0.25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1824" y="4229833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Probability: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97824" y="35440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20 min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83824" y="35440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30 min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69824" y="35440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60 min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1824" y="3544033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Time: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8991600" y="3686253"/>
            <a:ext cx="838200" cy="914400"/>
          </a:xfrm>
          <a:prstGeom prst="rightArrow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10800" y="3848833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35 min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76600" y="3914853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62600" y="3914853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48600" y="3914853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19600" y="3762453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+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29400" y="3762453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9288701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  <p:bldP spid="15" grpId="0"/>
      <p:bldP spid="16" grpId="0"/>
      <p:bldP spid="17" grpId="0"/>
      <p:bldP spid="18" grpId="0"/>
      <p:bldP spid="19" grpId="0" animBg="1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Expectimax</a:t>
            </a:r>
            <a:r>
              <a:rPr lang="en-US" dirty="0"/>
              <a:t> Search</a:t>
            </a:r>
          </a:p>
        </p:txBody>
      </p:sp>
      <p:sp>
        <p:nvSpPr>
          <p:cNvPr id="11069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7467600" cy="4876800"/>
          </a:xfrm>
        </p:spPr>
        <p:txBody>
          <a:bodyPr/>
          <a:lstStyle/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/>
              <a:t>Why wouldn’t we know what the result of an action will be?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Explicit randomness: rolling dice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Unpredictable opponents: the ghosts respond randomly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Actions can fail: when moving a robot, wheels might slip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endParaRPr lang="en-US" sz="2000" dirty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/>
              <a:t>Values should now reflect average-case (</a:t>
            </a:r>
            <a:r>
              <a:rPr lang="en-US" sz="2200" dirty="0" err="1"/>
              <a:t>expectimax</a:t>
            </a:r>
            <a:r>
              <a:rPr lang="en-US" sz="2200" dirty="0"/>
              <a:t>) outcomes, not worst-case (</a:t>
            </a:r>
            <a:r>
              <a:rPr lang="en-US" sz="2200" dirty="0" err="1"/>
              <a:t>minimax</a:t>
            </a:r>
            <a:r>
              <a:rPr lang="en-US" sz="2200" dirty="0"/>
              <a:t>) outcomes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endParaRPr lang="en-US" sz="2200" dirty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 err="1">
                <a:solidFill>
                  <a:srgbClr val="C00000"/>
                </a:solidFill>
              </a:rPr>
              <a:t>Expectimax</a:t>
            </a:r>
            <a:r>
              <a:rPr lang="en-US" sz="2200" dirty="0">
                <a:solidFill>
                  <a:srgbClr val="C00000"/>
                </a:solidFill>
              </a:rPr>
              <a:t> search:</a:t>
            </a:r>
            <a:r>
              <a:rPr lang="en-US" sz="2200" dirty="0"/>
              <a:t> compute the average score under optimal play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Max nodes as in </a:t>
            </a:r>
            <a:r>
              <a:rPr lang="en-US" sz="2000" dirty="0" err="1"/>
              <a:t>minimax</a:t>
            </a:r>
            <a:r>
              <a:rPr lang="en-US" sz="2000" dirty="0"/>
              <a:t> search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Chance nodes are like min nodes but the outcome is uncertain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Calculate their </a:t>
            </a:r>
            <a:r>
              <a:rPr lang="en-US" sz="2000" dirty="0">
                <a:solidFill>
                  <a:srgbClr val="CC0000"/>
                </a:solidFill>
              </a:rPr>
              <a:t>expected utilities</a:t>
            </a:r>
            <a:endParaRPr lang="en-US" sz="2000" dirty="0"/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I.e. take weighted average (expectation) of children</a:t>
            </a:r>
          </a:p>
          <a:p>
            <a:pPr marL="0" indent="0">
              <a:lnSpc>
                <a:spcPct val="85000"/>
              </a:lnSpc>
              <a:spcBef>
                <a:spcPct val="0"/>
              </a:spcBef>
              <a:buNone/>
            </a:pPr>
            <a:endParaRPr lang="en-US" sz="2200" dirty="0"/>
          </a:p>
        </p:txBody>
      </p:sp>
      <p:sp>
        <p:nvSpPr>
          <p:cNvPr id="5126" name="AutoShape 4"/>
          <p:cNvSpPr>
            <a:spLocks noChangeArrowheads="1"/>
          </p:cNvSpPr>
          <p:nvPr/>
        </p:nvSpPr>
        <p:spPr bwMode="auto">
          <a:xfrm>
            <a:off x="9525000" y="1828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27" name="Rectangle 5"/>
          <p:cNvSpPr>
            <a:spLocks noChangeArrowheads="1"/>
          </p:cNvSpPr>
          <p:nvPr/>
        </p:nvSpPr>
        <p:spPr bwMode="auto">
          <a:xfrm>
            <a:off x="83820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</a:t>
            </a:r>
          </a:p>
        </p:txBody>
      </p:sp>
      <p:sp>
        <p:nvSpPr>
          <p:cNvPr id="5128" name="Rectangle 6"/>
          <p:cNvSpPr>
            <a:spLocks noChangeArrowheads="1"/>
          </p:cNvSpPr>
          <p:nvPr/>
        </p:nvSpPr>
        <p:spPr bwMode="auto">
          <a:xfrm>
            <a:off x="90678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4</a:t>
            </a:r>
          </a:p>
        </p:txBody>
      </p:sp>
      <p:sp>
        <p:nvSpPr>
          <p:cNvPr id="5129" name="Rectangle 7"/>
          <p:cNvSpPr>
            <a:spLocks noChangeArrowheads="1"/>
          </p:cNvSpPr>
          <p:nvPr/>
        </p:nvSpPr>
        <p:spPr bwMode="auto">
          <a:xfrm>
            <a:off x="99060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5</a:t>
            </a:r>
          </a:p>
        </p:txBody>
      </p:sp>
      <p:sp>
        <p:nvSpPr>
          <p:cNvPr id="5130" name="Rectangle 8"/>
          <p:cNvSpPr>
            <a:spLocks noChangeArrowheads="1"/>
          </p:cNvSpPr>
          <p:nvPr/>
        </p:nvSpPr>
        <p:spPr bwMode="auto">
          <a:xfrm>
            <a:off x="106680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7</a:t>
            </a:r>
          </a:p>
        </p:txBody>
      </p:sp>
      <p:cxnSp>
        <p:nvCxnSpPr>
          <p:cNvPr id="5131" name="AutoShape 9"/>
          <p:cNvCxnSpPr>
            <a:cxnSpLocks noChangeShapeType="1"/>
            <a:stCxn id="5126" idx="3"/>
            <a:endCxn id="5137" idx="0"/>
          </p:cNvCxnSpPr>
          <p:nvPr/>
        </p:nvCxnSpPr>
        <p:spPr bwMode="auto">
          <a:xfrm flipH="1">
            <a:off x="8953500" y="2133600"/>
            <a:ext cx="7620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2" name="AutoShape 10"/>
          <p:cNvCxnSpPr>
            <a:cxnSpLocks noChangeShapeType="1"/>
            <a:stCxn id="5126" idx="3"/>
            <a:endCxn id="5138" idx="0"/>
          </p:cNvCxnSpPr>
          <p:nvPr/>
        </p:nvCxnSpPr>
        <p:spPr bwMode="auto">
          <a:xfrm>
            <a:off x="9715500" y="2133600"/>
            <a:ext cx="7620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3" name="AutoShape 11"/>
          <p:cNvCxnSpPr>
            <a:cxnSpLocks noChangeShapeType="1"/>
            <a:endCxn id="5127" idx="0"/>
          </p:cNvCxnSpPr>
          <p:nvPr/>
        </p:nvCxnSpPr>
        <p:spPr bwMode="auto">
          <a:xfrm flipH="1">
            <a:off x="8572500" y="31242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4" name="AutoShape 12"/>
          <p:cNvCxnSpPr>
            <a:cxnSpLocks noChangeShapeType="1"/>
            <a:endCxn id="5128" idx="0"/>
          </p:cNvCxnSpPr>
          <p:nvPr/>
        </p:nvCxnSpPr>
        <p:spPr bwMode="auto">
          <a:xfrm>
            <a:off x="8953500" y="3124200"/>
            <a:ext cx="304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5" name="AutoShape 13"/>
          <p:cNvCxnSpPr>
            <a:cxnSpLocks noChangeShapeType="1"/>
            <a:endCxn id="5129" idx="0"/>
          </p:cNvCxnSpPr>
          <p:nvPr/>
        </p:nvCxnSpPr>
        <p:spPr bwMode="auto">
          <a:xfrm flipH="1">
            <a:off x="10096500" y="31242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6" name="AutoShape 14"/>
          <p:cNvCxnSpPr>
            <a:cxnSpLocks noChangeShapeType="1"/>
            <a:endCxn id="5130" idx="0"/>
          </p:cNvCxnSpPr>
          <p:nvPr/>
        </p:nvCxnSpPr>
        <p:spPr bwMode="auto">
          <a:xfrm>
            <a:off x="10477500" y="31242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37" name="Oval 15"/>
          <p:cNvSpPr>
            <a:spLocks noChangeArrowheads="1"/>
          </p:cNvSpPr>
          <p:nvPr/>
        </p:nvSpPr>
        <p:spPr bwMode="auto">
          <a:xfrm>
            <a:off x="8763000" y="27432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38" name="Oval 16"/>
          <p:cNvSpPr>
            <a:spLocks noChangeArrowheads="1"/>
          </p:cNvSpPr>
          <p:nvPr/>
        </p:nvSpPr>
        <p:spPr bwMode="auto">
          <a:xfrm>
            <a:off x="10287000" y="27432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39" name="Text Box 17"/>
          <p:cNvSpPr txBox="1">
            <a:spLocks noChangeArrowheads="1"/>
          </p:cNvSpPr>
          <p:nvPr/>
        </p:nvSpPr>
        <p:spPr bwMode="auto">
          <a:xfrm>
            <a:off x="9928225" y="1766888"/>
            <a:ext cx="66357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max</a:t>
            </a:r>
          </a:p>
        </p:txBody>
      </p:sp>
      <p:sp>
        <p:nvSpPr>
          <p:cNvPr id="5140" name="Text Box 18"/>
          <p:cNvSpPr txBox="1">
            <a:spLocks noChangeArrowheads="1"/>
          </p:cNvSpPr>
          <p:nvPr/>
        </p:nvSpPr>
        <p:spPr bwMode="auto">
          <a:xfrm>
            <a:off x="10668000" y="2743200"/>
            <a:ext cx="1066800" cy="3698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chance</a:t>
            </a:r>
          </a:p>
        </p:txBody>
      </p:sp>
      <p:sp>
        <p:nvSpPr>
          <p:cNvPr id="5141" name="Rectangle 8"/>
          <p:cNvSpPr>
            <a:spLocks noChangeArrowheads="1"/>
          </p:cNvSpPr>
          <p:nvPr/>
        </p:nvSpPr>
        <p:spPr bwMode="auto">
          <a:xfrm>
            <a:off x="83820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10</a:t>
            </a:r>
          </a:p>
        </p:txBody>
      </p:sp>
      <p:sp>
        <p:nvSpPr>
          <p:cNvPr id="5142" name="Rectangle 9"/>
          <p:cNvSpPr>
            <a:spLocks noChangeArrowheads="1"/>
          </p:cNvSpPr>
          <p:nvPr/>
        </p:nvSpPr>
        <p:spPr bwMode="auto">
          <a:xfrm>
            <a:off x="90678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</a:t>
            </a:r>
          </a:p>
        </p:txBody>
      </p:sp>
      <p:sp>
        <p:nvSpPr>
          <p:cNvPr id="5143" name="Rectangle 10"/>
          <p:cNvSpPr>
            <a:spLocks noChangeArrowheads="1"/>
          </p:cNvSpPr>
          <p:nvPr/>
        </p:nvSpPr>
        <p:spPr bwMode="auto">
          <a:xfrm>
            <a:off x="99060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9</a:t>
            </a:r>
          </a:p>
        </p:txBody>
      </p:sp>
      <p:sp>
        <p:nvSpPr>
          <p:cNvPr id="5144" name="Rectangle 11"/>
          <p:cNvSpPr>
            <a:spLocks noChangeArrowheads="1"/>
          </p:cNvSpPr>
          <p:nvPr/>
        </p:nvSpPr>
        <p:spPr bwMode="auto">
          <a:xfrm>
            <a:off x="106680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116122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eft-Right-Up Arrow 8"/>
          <p:cNvSpPr/>
          <p:nvPr/>
        </p:nvSpPr>
        <p:spPr>
          <a:xfrm>
            <a:off x="5029200" y="2895600"/>
            <a:ext cx="2133600" cy="2590800"/>
          </a:xfrm>
          <a:prstGeom prst="leftRightUpArrow">
            <a:avLst>
              <a:gd name="adj1" fmla="val 18522"/>
              <a:gd name="adj2" fmla="val 19062"/>
              <a:gd name="adj3" fmla="val 19062"/>
            </a:avLst>
          </a:prstGeom>
          <a:solidFill>
            <a:srgbClr val="E8D1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239000" y="3962400"/>
            <a:ext cx="4724400" cy="2514600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28600" y="3962400"/>
            <a:ext cx="4724400" cy="25146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286000" y="1600200"/>
            <a:ext cx="7620000" cy="1752600"/>
          </a:xfrm>
          <a:prstGeom prst="roundRect">
            <a:avLst/>
          </a:prstGeom>
          <a:solidFill>
            <a:srgbClr val="E8D1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Expectimax</a:t>
            </a:r>
            <a:r>
              <a:rPr lang="en-US" dirty="0"/>
              <a:t> </a:t>
            </a:r>
            <a:r>
              <a:rPr lang="en-US" dirty="0" err="1"/>
              <a:t>Pseudocode</a:t>
            </a:r>
            <a:endParaRPr 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438400" y="1574800"/>
            <a:ext cx="8229600" cy="38100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1200"/>
              </a:spcBef>
              <a:buFont typeface="Wingdings" pitchFamily="2" charset="2"/>
              <a:buNone/>
            </a:pPr>
            <a:endParaRPr lang="en-US" sz="200" dirty="0"/>
          </a:p>
          <a:p>
            <a:pPr>
              <a:lnSpc>
                <a:spcPct val="80000"/>
              </a:lnSpc>
              <a:spcBef>
                <a:spcPts val="1200"/>
              </a:spcBef>
              <a:buFont typeface="Wingdings" pitchFamily="2" charset="2"/>
              <a:buNone/>
            </a:pPr>
            <a:r>
              <a:rPr lang="en-US" sz="2400" dirty="0">
                <a:solidFill>
                  <a:srgbClr val="7030A0"/>
                </a:solidFill>
              </a:rPr>
              <a:t>def value(state):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if the state is a terminal state: return the state’s utility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if the next agent is </a:t>
            </a:r>
            <a:r>
              <a:rPr lang="en-US" sz="2400" dirty="0">
                <a:solidFill>
                  <a:srgbClr val="0070C0"/>
                </a:solidFill>
              </a:rPr>
              <a:t>MAX</a:t>
            </a:r>
            <a:r>
              <a:rPr lang="en-US" sz="2400" dirty="0"/>
              <a:t>: return </a:t>
            </a:r>
            <a:r>
              <a:rPr lang="en-US" sz="2400" dirty="0">
                <a:solidFill>
                  <a:srgbClr val="0070C0"/>
                </a:solidFill>
              </a:rPr>
              <a:t>max-value(state)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if the next agent is </a:t>
            </a:r>
            <a:r>
              <a:rPr lang="en-US" sz="2400" dirty="0">
                <a:solidFill>
                  <a:srgbClr val="00B050"/>
                </a:solidFill>
              </a:rPr>
              <a:t>EXP</a:t>
            </a:r>
            <a:r>
              <a:rPr lang="en-US" sz="2400" dirty="0"/>
              <a:t>: return </a:t>
            </a:r>
            <a:r>
              <a:rPr lang="en-US" sz="2400" dirty="0">
                <a:solidFill>
                  <a:srgbClr val="00B050"/>
                </a:solidFill>
              </a:rPr>
              <a:t>exp-value(state)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365024" y="4114800"/>
            <a:ext cx="4800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exp-value(state):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initialize v = </a:t>
            </a:r>
            <a:r>
              <a:rPr lang="en-US" sz="2400" kern="0" dirty="0">
                <a:latin typeface="Calibri" pitchFamily="34" charset="0"/>
                <a:cs typeface="Times New Roman" pitchFamily="18" charset="0"/>
              </a:rPr>
              <a:t>0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for each successor of state: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		p = probability(successor)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>
                <a:latin typeface="Calibri" pitchFamily="34" charset="0"/>
              </a:rPr>
              <a:t>v += p * 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endParaRPr lang="en-US" sz="2400" kern="0" dirty="0">
              <a:latin typeface="Calibri" pitchFamily="34" charset="0"/>
            </a:endParaRP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return v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54624" y="3810000"/>
            <a:ext cx="5410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max-value(state):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initialize v = </a:t>
            </a:r>
            <a:r>
              <a:rPr lang="en-US" sz="2400" kern="0" dirty="0"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>
                <a:latin typeface="Calibri" pitchFamily="34" charset="0"/>
              </a:rPr>
              <a:t>v = max(v, 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r>
              <a:rPr lang="en-US" sz="2400" kern="0" dirty="0">
                <a:latin typeface="Calibri" pitchFamily="34" charset="0"/>
              </a:rPr>
              <a:t>)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return v</a:t>
            </a:r>
          </a:p>
        </p:txBody>
      </p:sp>
    </p:spTree>
    <p:extLst>
      <p:ext uri="{BB962C8B-B14F-4D97-AF65-F5344CB8AC3E}">
        <p14:creationId xmlns:p14="http://schemas.microsoft.com/office/powerpoint/2010/main" val="267095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1" grpId="0" animBg="1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9C5B92-74A3-C641-A3D9-5A44117048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Zero-Sum Games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30AFE-211B-F443-BA7A-369B5B30F0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Agents have opposite utilities (values on outcomes)</a:t>
            </a:r>
          </a:p>
          <a:p>
            <a:r>
              <a:rPr lang="en-US" sz="2000" dirty="0"/>
              <a:t>Lets us think of a single value that one maximizes and the other minimizes</a:t>
            </a:r>
          </a:p>
          <a:p>
            <a:r>
              <a:rPr lang="en-US" sz="2000" dirty="0"/>
              <a:t>Adversarial, pure competition</a:t>
            </a:r>
          </a:p>
          <a:p>
            <a:pPr marL="0" indent="0">
              <a:buNone/>
            </a:pPr>
            <a:endParaRPr lang="en-US" sz="2000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F4BBA5-3C55-8040-B1D9-0C655BD3B1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General Games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AE918B-06D0-4B49-9542-381054BCB4D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2000" dirty="0"/>
              <a:t>Agents have independent utilities (values on outcomes)</a:t>
            </a:r>
          </a:p>
          <a:p>
            <a:r>
              <a:rPr lang="en-US" sz="2000" dirty="0"/>
              <a:t>Cooperation, indifference, competition, and more are all possible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68B422B-7F7B-5D4C-BABE-26FA76D30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7779EB62-69C9-F342-9404-1270E872A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6115" y="4342623"/>
            <a:ext cx="2914485" cy="18470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3B78CD75-A99A-214F-8CD7-0A06FDA8F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64399" y="4348109"/>
            <a:ext cx="4534759" cy="184155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3283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Expectimax</a:t>
            </a:r>
            <a:r>
              <a:rPr lang="en-US" dirty="0"/>
              <a:t> </a:t>
            </a:r>
            <a:r>
              <a:rPr lang="en-US" dirty="0" err="1"/>
              <a:t>Pseudocode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85800" y="1676400"/>
            <a:ext cx="4724400" cy="2514600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811824" y="1828800"/>
            <a:ext cx="4800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exp-value(state):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initialize v = </a:t>
            </a:r>
            <a:r>
              <a:rPr lang="en-US" sz="2400" kern="0" dirty="0">
                <a:latin typeface="Calibri" pitchFamily="34" charset="0"/>
                <a:cs typeface="Times New Roman" pitchFamily="18" charset="0"/>
              </a:rPr>
              <a:t>0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for each successor of state: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		p = probability(successor)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>
                <a:latin typeface="Calibri" pitchFamily="34" charset="0"/>
              </a:rPr>
              <a:t>v += p * 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endParaRPr lang="en-US" sz="2400" kern="0" dirty="0">
              <a:latin typeface="Calibri" pitchFamily="34" charset="0"/>
            </a:endParaRP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return v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7162800" y="3581400"/>
            <a:ext cx="655320" cy="524256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5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8473440" y="3581400"/>
            <a:ext cx="655320" cy="524256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7</a:t>
            </a:r>
          </a:p>
        </p:txBody>
      </p:sp>
      <p:cxnSp>
        <p:nvCxnSpPr>
          <p:cNvPr id="8" name="AutoShape 13"/>
          <p:cNvCxnSpPr>
            <a:cxnSpLocks noChangeShapeType="1"/>
            <a:stCxn id="10" idx="4"/>
            <a:endCxn id="11" idx="0"/>
          </p:cNvCxnSpPr>
          <p:nvPr/>
        </p:nvCxnSpPr>
        <p:spPr bwMode="auto">
          <a:xfrm flipH="1">
            <a:off x="7490460" y="2407920"/>
            <a:ext cx="1310640" cy="117348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9" name="AutoShape 14"/>
          <p:cNvCxnSpPr>
            <a:cxnSpLocks noChangeShapeType="1"/>
            <a:stCxn id="10" idx="4"/>
            <a:endCxn id="12" idx="0"/>
          </p:cNvCxnSpPr>
          <p:nvPr/>
        </p:nvCxnSpPr>
        <p:spPr bwMode="auto">
          <a:xfrm>
            <a:off x="8801100" y="2407920"/>
            <a:ext cx="0" cy="117348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0" name="Oval 16"/>
          <p:cNvSpPr>
            <a:spLocks noChangeArrowheads="1"/>
          </p:cNvSpPr>
          <p:nvPr/>
        </p:nvSpPr>
        <p:spPr bwMode="auto">
          <a:xfrm>
            <a:off x="8473440" y="1752600"/>
            <a:ext cx="655320" cy="65532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2800" y="3581400"/>
            <a:ext cx="655320" cy="52425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>
                <a:latin typeface="Calibri"/>
                <a:cs typeface="Calibri"/>
              </a:rPr>
              <a:t>8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8473440" y="3581400"/>
            <a:ext cx="655320" cy="52425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>
                <a:latin typeface="Calibri"/>
                <a:cs typeface="Calibri"/>
              </a:rPr>
              <a:t>24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9784080" y="3581400"/>
            <a:ext cx="655320" cy="52425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>
                <a:latin typeface="Calibri"/>
                <a:cs typeface="Calibri"/>
              </a:rPr>
              <a:t>-12</a:t>
            </a:r>
          </a:p>
        </p:txBody>
      </p:sp>
      <p:cxnSp>
        <p:nvCxnSpPr>
          <p:cNvPr id="14" name="AutoShape 14"/>
          <p:cNvCxnSpPr>
            <a:cxnSpLocks noChangeShapeType="1"/>
            <a:stCxn id="10" idx="4"/>
            <a:endCxn id="13" idx="0"/>
          </p:cNvCxnSpPr>
          <p:nvPr/>
        </p:nvCxnSpPr>
        <p:spPr bwMode="auto">
          <a:xfrm>
            <a:off x="8801100" y="2407920"/>
            <a:ext cx="1310640" cy="117348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9" name="TextBox 18"/>
          <p:cNvSpPr txBox="1"/>
          <p:nvPr/>
        </p:nvSpPr>
        <p:spPr>
          <a:xfrm>
            <a:off x="7543800" y="26670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1/2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29600" y="28956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1/3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525000" y="26670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1/6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133600" y="49530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v = (1/2) (8) + (1/3) (24) + (1/6) (-12) = 10</a:t>
            </a:r>
          </a:p>
        </p:txBody>
      </p:sp>
    </p:spTree>
    <p:extLst>
      <p:ext uri="{BB962C8B-B14F-4D97-AF65-F5344CB8AC3E}">
        <p14:creationId xmlns:p14="http://schemas.microsoft.com/office/powerpoint/2010/main" val="92301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9" grpId="0"/>
      <p:bldP spid="20" grpId="0"/>
      <p:bldP spid="21" grpId="0"/>
      <p:bldP spid="2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Expectimax Example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1752600" y="1539240"/>
            <a:ext cx="8636000" cy="3947160"/>
            <a:chOff x="1219200" y="1992630"/>
            <a:chExt cx="6477000" cy="2960370"/>
          </a:xfrm>
        </p:grpSpPr>
        <p:sp>
          <p:nvSpPr>
            <p:cNvPr id="6149" name="AutoShape 4"/>
            <p:cNvSpPr>
              <a:spLocks noChangeArrowheads="1"/>
            </p:cNvSpPr>
            <p:nvPr/>
          </p:nvSpPr>
          <p:spPr bwMode="auto">
            <a:xfrm>
              <a:off x="4133850" y="1992630"/>
              <a:ext cx="652463" cy="52197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150" name="Group 60"/>
            <p:cNvGrpSpPr>
              <a:grpSpLocks/>
            </p:cNvGrpSpPr>
            <p:nvPr/>
          </p:nvGrpSpPr>
          <p:grpSpPr bwMode="auto">
            <a:xfrm>
              <a:off x="1981200" y="3765550"/>
              <a:ext cx="381000" cy="1187450"/>
              <a:chOff x="1981200" y="3765550"/>
              <a:chExt cx="381000" cy="1187450"/>
            </a:xfrm>
          </p:grpSpPr>
          <p:cxnSp>
            <p:nvCxnSpPr>
              <p:cNvPr id="6190" name="AutoShape 13"/>
              <p:cNvCxnSpPr>
                <a:cxnSpLocks noChangeShapeType="1"/>
                <a:stCxn id="6182" idx="0"/>
              </p:cNvCxnSpPr>
              <p:nvPr/>
            </p:nvCxnSpPr>
            <p:spPr bwMode="auto">
              <a:xfrm>
                <a:off x="2173288" y="3765550"/>
                <a:ext cx="1588" cy="80645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91" name="Rectangle 7"/>
              <p:cNvSpPr>
                <a:spLocks noChangeArrowheads="1"/>
              </p:cNvSpPr>
              <p:nvPr/>
            </p:nvSpPr>
            <p:spPr bwMode="auto">
              <a:xfrm>
                <a:off x="1981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12</a:t>
                </a:r>
              </a:p>
            </p:txBody>
          </p:sp>
        </p:grpSp>
        <p:grpSp>
          <p:nvGrpSpPr>
            <p:cNvPr id="6151" name="Group 61"/>
            <p:cNvGrpSpPr>
              <a:grpSpLocks/>
            </p:cNvGrpSpPr>
            <p:nvPr/>
          </p:nvGrpSpPr>
          <p:grpSpPr bwMode="auto">
            <a:xfrm>
              <a:off x="2173288" y="3765550"/>
              <a:ext cx="950912" cy="1187450"/>
              <a:chOff x="2173288" y="3765550"/>
              <a:chExt cx="950912" cy="1187450"/>
            </a:xfrm>
          </p:grpSpPr>
          <p:cxnSp>
            <p:nvCxnSpPr>
              <p:cNvPr id="6188" name="AutoShape 17"/>
              <p:cNvCxnSpPr>
                <a:cxnSpLocks noChangeShapeType="1"/>
                <a:stCxn id="6182" idx="0"/>
              </p:cNvCxnSpPr>
              <p:nvPr/>
            </p:nvCxnSpPr>
            <p:spPr bwMode="auto">
              <a:xfrm>
                <a:off x="2173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9" name="Rectangle 7"/>
              <p:cNvSpPr>
                <a:spLocks noChangeArrowheads="1"/>
              </p:cNvSpPr>
              <p:nvPr/>
            </p:nvSpPr>
            <p:spPr bwMode="auto">
              <a:xfrm>
                <a:off x="274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9</a:t>
                </a:r>
              </a:p>
            </p:txBody>
          </p:sp>
        </p:grpSp>
        <p:grpSp>
          <p:nvGrpSpPr>
            <p:cNvPr id="6152" name="Group 64"/>
            <p:cNvGrpSpPr>
              <a:grpSpLocks/>
            </p:cNvGrpSpPr>
            <p:nvPr/>
          </p:nvGrpSpPr>
          <p:grpSpPr bwMode="auto">
            <a:xfrm>
              <a:off x="6553200" y="3765550"/>
              <a:ext cx="381000" cy="1187450"/>
              <a:chOff x="6553200" y="3765550"/>
              <a:chExt cx="381000" cy="1187450"/>
            </a:xfrm>
          </p:grpSpPr>
          <p:cxnSp>
            <p:nvCxnSpPr>
              <p:cNvPr id="6186" name="AutoShape 33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1588" cy="80645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7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6</a:t>
                </a:r>
              </a:p>
            </p:txBody>
          </p:sp>
        </p:grpSp>
        <p:grpSp>
          <p:nvGrpSpPr>
            <p:cNvPr id="6153" name="Group 65"/>
            <p:cNvGrpSpPr>
              <a:grpSpLocks/>
            </p:cNvGrpSpPr>
            <p:nvPr/>
          </p:nvGrpSpPr>
          <p:grpSpPr bwMode="auto">
            <a:xfrm>
              <a:off x="6745288" y="3765550"/>
              <a:ext cx="950912" cy="1187450"/>
              <a:chOff x="6745288" y="3765550"/>
              <a:chExt cx="950912" cy="1187450"/>
            </a:xfrm>
          </p:grpSpPr>
          <p:cxnSp>
            <p:nvCxnSpPr>
              <p:cNvPr id="6184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5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0</a:t>
                </a:r>
              </a:p>
            </p:txBody>
          </p:sp>
        </p:grpSp>
        <p:grpSp>
          <p:nvGrpSpPr>
            <p:cNvPr id="6154" name="Group 51"/>
            <p:cNvGrpSpPr>
              <a:grpSpLocks/>
            </p:cNvGrpSpPr>
            <p:nvPr/>
          </p:nvGrpSpPr>
          <p:grpSpPr bwMode="auto">
            <a:xfrm>
              <a:off x="1984375" y="2514600"/>
              <a:ext cx="2475707" cy="1250950"/>
              <a:chOff x="1984375" y="2514601"/>
              <a:chExt cx="2475709" cy="1250949"/>
            </a:xfrm>
          </p:grpSpPr>
          <p:sp>
            <p:nvSpPr>
              <p:cNvPr id="6182" name="AutoShape 6"/>
              <p:cNvSpPr>
                <a:spLocks noChangeArrowheads="1"/>
              </p:cNvSpPr>
              <p:nvPr/>
            </p:nvSpPr>
            <p:spPr bwMode="auto">
              <a:xfrm flipV="1">
                <a:off x="1984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6183" name="AutoShape 7"/>
              <p:cNvCxnSpPr>
                <a:cxnSpLocks noChangeShapeType="1"/>
                <a:stCxn id="6149" idx="3"/>
                <a:endCxn id="6167" idx="0"/>
              </p:cNvCxnSpPr>
              <p:nvPr/>
            </p:nvCxnSpPr>
            <p:spPr bwMode="auto">
              <a:xfrm flipH="1">
                <a:off x="2171700" y="2514601"/>
                <a:ext cx="2288384" cy="838199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cxnSp>
          <p:nvCxnSpPr>
            <p:cNvPr id="6155" name="AutoShape 9"/>
            <p:cNvCxnSpPr>
              <a:cxnSpLocks noChangeShapeType="1"/>
              <a:stCxn id="6182" idx="0"/>
            </p:cNvCxnSpPr>
            <p:nvPr/>
          </p:nvCxnSpPr>
          <p:spPr bwMode="auto">
            <a:xfrm flipH="1">
              <a:off x="1412875" y="3765550"/>
              <a:ext cx="760413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6156" name="Rectangle 7"/>
            <p:cNvSpPr>
              <a:spLocks noChangeArrowheads="1"/>
            </p:cNvSpPr>
            <p:nvPr/>
          </p:nvSpPr>
          <p:spPr bwMode="auto">
            <a:xfrm>
              <a:off x="1219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6157" name="AutoShape 21"/>
            <p:cNvCxnSpPr>
              <a:cxnSpLocks noChangeShapeType="1"/>
            </p:cNvCxnSpPr>
            <p:nvPr/>
          </p:nvCxnSpPr>
          <p:spPr bwMode="auto">
            <a:xfrm rot="5400000">
              <a:off x="4304507" y="2666206"/>
              <a:ext cx="304800" cy="158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158" name="AutoShape 21"/>
            <p:cNvCxnSpPr>
              <a:cxnSpLocks noChangeShapeType="1"/>
            </p:cNvCxnSpPr>
            <p:nvPr/>
          </p:nvCxnSpPr>
          <p:spPr bwMode="auto">
            <a:xfrm rot="5400000">
              <a:off x="2020094" y="3913981"/>
              <a:ext cx="3048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6159" name="Group 59"/>
            <p:cNvGrpSpPr>
              <a:grpSpLocks/>
            </p:cNvGrpSpPr>
            <p:nvPr/>
          </p:nvGrpSpPr>
          <p:grpSpPr bwMode="auto">
            <a:xfrm>
              <a:off x="4270375" y="2514600"/>
              <a:ext cx="381000" cy="1235075"/>
              <a:chOff x="4270375" y="2514601"/>
              <a:chExt cx="381000" cy="1235074"/>
            </a:xfrm>
          </p:grpSpPr>
          <p:sp>
            <p:nvSpPr>
              <p:cNvPr id="6180" name="AutoShape 20"/>
              <p:cNvSpPr>
                <a:spLocks noChangeArrowheads="1"/>
              </p:cNvSpPr>
              <p:nvPr/>
            </p:nvSpPr>
            <p:spPr bwMode="auto">
              <a:xfrm flipV="1">
                <a:off x="4270375" y="3444875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6181" name="AutoShape 21"/>
              <p:cNvCxnSpPr>
                <a:cxnSpLocks noChangeShapeType="1"/>
                <a:stCxn id="6149" idx="3"/>
                <a:endCxn id="6165" idx="0"/>
              </p:cNvCxnSpPr>
              <p:nvPr/>
            </p:nvCxnSpPr>
            <p:spPr bwMode="auto">
              <a:xfrm flipH="1">
                <a:off x="4457700" y="2514601"/>
                <a:ext cx="2382" cy="761999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6160" name="Group 58"/>
            <p:cNvGrpSpPr>
              <a:grpSpLocks/>
            </p:cNvGrpSpPr>
            <p:nvPr/>
          </p:nvGrpSpPr>
          <p:grpSpPr bwMode="auto">
            <a:xfrm>
              <a:off x="3505200" y="3762375"/>
              <a:ext cx="954088" cy="1190625"/>
              <a:chOff x="3505200" y="3762375"/>
              <a:chExt cx="954088" cy="1190625"/>
            </a:xfrm>
          </p:grpSpPr>
          <p:cxnSp>
            <p:nvCxnSpPr>
              <p:cNvPr id="6177" name="AutoShape 23"/>
              <p:cNvCxnSpPr>
                <a:cxnSpLocks noChangeShapeType="1"/>
              </p:cNvCxnSpPr>
              <p:nvPr/>
            </p:nvCxnSpPr>
            <p:spPr bwMode="auto">
              <a:xfrm flipH="1">
                <a:off x="3698875" y="3765550"/>
                <a:ext cx="760413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8" name="Rectangle 7"/>
              <p:cNvSpPr>
                <a:spLocks noChangeArrowheads="1"/>
              </p:cNvSpPr>
              <p:nvPr/>
            </p:nvSpPr>
            <p:spPr bwMode="auto">
              <a:xfrm>
                <a:off x="350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  <p:cxnSp>
            <p:nvCxnSpPr>
              <p:cNvPr id="6179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4306094" y="3913981"/>
                <a:ext cx="304800" cy="158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6161" name="Group 61"/>
            <p:cNvGrpSpPr>
              <a:grpSpLocks/>
            </p:cNvGrpSpPr>
            <p:nvPr/>
          </p:nvGrpSpPr>
          <p:grpSpPr bwMode="auto">
            <a:xfrm>
              <a:off x="4460082" y="2514600"/>
              <a:ext cx="2477296" cy="1250950"/>
              <a:chOff x="4460079" y="2514600"/>
              <a:chExt cx="2477296" cy="1250950"/>
            </a:xfrm>
          </p:grpSpPr>
          <p:sp>
            <p:nvSpPr>
              <p:cNvPr id="6175" name="AutoShape 26"/>
              <p:cNvSpPr>
                <a:spLocks noChangeArrowheads="1"/>
              </p:cNvSpPr>
              <p:nvPr/>
            </p:nvSpPr>
            <p:spPr bwMode="auto">
              <a:xfrm flipV="1">
                <a:off x="6556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6176" name="AutoShape 27"/>
              <p:cNvCxnSpPr>
                <a:cxnSpLocks noChangeShapeType="1"/>
                <a:stCxn id="6149" idx="3"/>
                <a:endCxn id="6166" idx="0"/>
              </p:cNvCxnSpPr>
              <p:nvPr/>
            </p:nvCxnSpPr>
            <p:spPr bwMode="auto">
              <a:xfrm>
                <a:off x="4460079" y="2514600"/>
                <a:ext cx="2283618" cy="83820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6162" name="Group 60"/>
            <p:cNvGrpSpPr>
              <a:grpSpLocks/>
            </p:cNvGrpSpPr>
            <p:nvPr/>
          </p:nvGrpSpPr>
          <p:grpSpPr bwMode="auto">
            <a:xfrm>
              <a:off x="5791200" y="3762375"/>
              <a:ext cx="954088" cy="1190625"/>
              <a:chOff x="5791200" y="3762375"/>
              <a:chExt cx="954088" cy="1190625"/>
            </a:xfrm>
          </p:grpSpPr>
          <p:cxnSp>
            <p:nvCxnSpPr>
              <p:cNvPr id="6172" name="AutoShape 29"/>
              <p:cNvCxnSpPr>
                <a:cxnSpLocks noChangeShapeType="1"/>
              </p:cNvCxnSpPr>
              <p:nvPr/>
            </p:nvCxnSpPr>
            <p:spPr bwMode="auto">
              <a:xfrm flipH="1">
                <a:off x="5984875" y="3765550"/>
                <a:ext cx="760413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3" name="Rectangle 7"/>
              <p:cNvSpPr>
                <a:spLocks noChangeArrowheads="1"/>
              </p:cNvSpPr>
              <p:nvPr/>
            </p:nvSpPr>
            <p:spPr bwMode="auto">
              <a:xfrm>
                <a:off x="5791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15</a:t>
                </a:r>
              </a:p>
            </p:txBody>
          </p:sp>
          <p:cxnSp>
            <p:nvCxnSpPr>
              <p:cNvPr id="6174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6592094" y="3913981"/>
                <a:ext cx="304800" cy="158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6163" name="Group 64"/>
            <p:cNvGrpSpPr>
              <a:grpSpLocks/>
            </p:cNvGrpSpPr>
            <p:nvPr/>
          </p:nvGrpSpPr>
          <p:grpSpPr bwMode="auto">
            <a:xfrm>
              <a:off x="4267200" y="3765550"/>
              <a:ext cx="381000" cy="1187450"/>
              <a:chOff x="6553200" y="3765550"/>
              <a:chExt cx="381000" cy="1187450"/>
            </a:xfrm>
          </p:grpSpPr>
          <p:cxnSp>
            <p:nvCxnSpPr>
              <p:cNvPr id="6170" name="AutoShape 33"/>
              <p:cNvCxnSpPr>
                <a:cxnSpLocks noChangeShapeType="1"/>
              </p:cNvCxnSpPr>
              <p:nvPr/>
            </p:nvCxnSpPr>
            <p:spPr bwMode="auto">
              <a:xfrm flipH="1">
                <a:off x="6745288" y="3765550"/>
                <a:ext cx="1" cy="818173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1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4</a:t>
                </a:r>
              </a:p>
            </p:txBody>
          </p:sp>
        </p:grpSp>
        <p:grpSp>
          <p:nvGrpSpPr>
            <p:cNvPr id="6164" name="Group 65"/>
            <p:cNvGrpSpPr>
              <a:grpSpLocks/>
            </p:cNvGrpSpPr>
            <p:nvPr/>
          </p:nvGrpSpPr>
          <p:grpSpPr bwMode="auto">
            <a:xfrm>
              <a:off x="4459288" y="3765550"/>
              <a:ext cx="950912" cy="1187450"/>
              <a:chOff x="6745288" y="3765550"/>
              <a:chExt cx="950912" cy="1187450"/>
            </a:xfrm>
          </p:grpSpPr>
          <p:cxnSp>
            <p:nvCxnSpPr>
              <p:cNvPr id="6168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69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6</a:t>
                </a:r>
              </a:p>
            </p:txBody>
          </p:sp>
        </p:grpSp>
        <p:sp>
          <p:nvSpPr>
            <p:cNvPr id="6165" name="Oval 11"/>
            <p:cNvSpPr>
              <a:spLocks noChangeArrowheads="1"/>
            </p:cNvSpPr>
            <p:nvPr/>
          </p:nvSpPr>
          <p:spPr bwMode="auto">
            <a:xfrm>
              <a:off x="4191000" y="32766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6" name="Oval 11"/>
            <p:cNvSpPr>
              <a:spLocks noChangeArrowheads="1"/>
            </p:cNvSpPr>
            <p:nvPr/>
          </p:nvSpPr>
          <p:spPr bwMode="auto">
            <a:xfrm>
              <a:off x="6477000" y="33528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7" name="Oval 11"/>
            <p:cNvSpPr>
              <a:spLocks noChangeArrowheads="1"/>
            </p:cNvSpPr>
            <p:nvPr/>
          </p:nvSpPr>
          <p:spPr bwMode="auto">
            <a:xfrm>
              <a:off x="1905000" y="33528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47629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6802" y="2018618"/>
            <a:ext cx="4275137" cy="27683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Expectimax Pruning?</a:t>
            </a:r>
          </a:p>
        </p:txBody>
      </p:sp>
      <p:sp>
        <p:nvSpPr>
          <p:cNvPr id="77" name="AutoShape 4"/>
          <p:cNvSpPr>
            <a:spLocks noChangeArrowheads="1"/>
          </p:cNvSpPr>
          <p:nvPr/>
        </p:nvSpPr>
        <p:spPr bwMode="auto">
          <a:xfrm>
            <a:off x="5638800" y="1539240"/>
            <a:ext cx="869951" cy="69596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8" name="Group 60"/>
          <p:cNvGrpSpPr>
            <a:grpSpLocks/>
          </p:cNvGrpSpPr>
          <p:nvPr/>
        </p:nvGrpSpPr>
        <p:grpSpPr bwMode="auto">
          <a:xfrm>
            <a:off x="2768600" y="3903133"/>
            <a:ext cx="508000" cy="1583267"/>
            <a:chOff x="1981200" y="3765550"/>
            <a:chExt cx="381000" cy="1187450"/>
          </a:xfrm>
        </p:grpSpPr>
        <p:cxnSp>
          <p:nvCxnSpPr>
            <p:cNvPr id="118" name="AutoShape 13"/>
            <p:cNvCxnSpPr>
              <a:cxnSpLocks noChangeShapeType="1"/>
              <a:stCxn id="110" idx="0"/>
            </p:cNvCxnSpPr>
            <p:nvPr/>
          </p:nvCxnSpPr>
          <p:spPr bwMode="auto">
            <a:xfrm>
              <a:off x="2173288" y="3765550"/>
              <a:ext cx="1588" cy="8064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19" name="Rectangle 7"/>
            <p:cNvSpPr>
              <a:spLocks noChangeArrowheads="1"/>
            </p:cNvSpPr>
            <p:nvPr/>
          </p:nvSpPr>
          <p:spPr bwMode="auto">
            <a:xfrm>
              <a:off x="1981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12</a:t>
              </a:r>
            </a:p>
          </p:txBody>
        </p:sp>
      </p:grpSp>
      <p:grpSp>
        <p:nvGrpSpPr>
          <p:cNvPr id="79" name="Group 61"/>
          <p:cNvGrpSpPr>
            <a:grpSpLocks/>
          </p:cNvGrpSpPr>
          <p:nvPr/>
        </p:nvGrpSpPr>
        <p:grpSpPr bwMode="auto">
          <a:xfrm>
            <a:off x="3024717" y="3903133"/>
            <a:ext cx="1267883" cy="1583267"/>
            <a:chOff x="2173288" y="3765550"/>
            <a:chExt cx="950912" cy="1187450"/>
          </a:xfrm>
        </p:grpSpPr>
        <p:cxnSp>
          <p:nvCxnSpPr>
            <p:cNvPr id="116" name="AutoShape 17"/>
            <p:cNvCxnSpPr>
              <a:cxnSpLocks noChangeShapeType="1"/>
              <a:stCxn id="110" idx="0"/>
            </p:cNvCxnSpPr>
            <p:nvPr/>
          </p:nvCxnSpPr>
          <p:spPr bwMode="auto">
            <a:xfrm>
              <a:off x="2173288" y="3765550"/>
              <a:ext cx="763587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17" name="Rectangle 7"/>
            <p:cNvSpPr>
              <a:spLocks noChangeArrowheads="1"/>
            </p:cNvSpPr>
            <p:nvPr/>
          </p:nvSpPr>
          <p:spPr bwMode="auto">
            <a:xfrm>
              <a:off x="2743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grpSp>
        <p:nvGrpSpPr>
          <p:cNvPr id="82" name="Group 51"/>
          <p:cNvGrpSpPr>
            <a:grpSpLocks/>
          </p:cNvGrpSpPr>
          <p:nvPr/>
        </p:nvGrpSpPr>
        <p:grpSpPr bwMode="auto">
          <a:xfrm>
            <a:off x="2772833" y="2235200"/>
            <a:ext cx="3300942" cy="1667933"/>
            <a:chOff x="1984375" y="2514601"/>
            <a:chExt cx="2475709" cy="1250949"/>
          </a:xfrm>
        </p:grpSpPr>
        <p:sp>
          <p:nvSpPr>
            <p:cNvPr id="110" name="AutoShape 6"/>
            <p:cNvSpPr>
              <a:spLocks noChangeArrowheads="1"/>
            </p:cNvSpPr>
            <p:nvPr/>
          </p:nvSpPr>
          <p:spPr bwMode="auto">
            <a:xfrm flipV="1">
              <a:off x="1984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11" name="AutoShape 7"/>
            <p:cNvCxnSpPr>
              <a:cxnSpLocks noChangeShapeType="1"/>
              <a:stCxn id="77" idx="3"/>
              <a:endCxn id="95" idx="0"/>
            </p:cNvCxnSpPr>
            <p:nvPr/>
          </p:nvCxnSpPr>
          <p:spPr bwMode="auto">
            <a:xfrm flipH="1">
              <a:off x="2171700" y="2514601"/>
              <a:ext cx="2288384" cy="83819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cxnSp>
        <p:nvCxnSpPr>
          <p:cNvPr id="83" name="AutoShape 9"/>
          <p:cNvCxnSpPr>
            <a:cxnSpLocks noChangeShapeType="1"/>
            <a:stCxn id="110" idx="0"/>
          </p:cNvCxnSpPr>
          <p:nvPr/>
        </p:nvCxnSpPr>
        <p:spPr bwMode="auto">
          <a:xfrm flipH="1">
            <a:off x="2010833" y="3903133"/>
            <a:ext cx="1013884" cy="109643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84" name="Rectangle 7"/>
          <p:cNvSpPr>
            <a:spLocks noChangeArrowheads="1"/>
          </p:cNvSpPr>
          <p:nvPr/>
        </p:nvSpPr>
        <p:spPr bwMode="auto">
          <a:xfrm>
            <a:off x="1752600" y="5080000"/>
            <a:ext cx="508000" cy="406400"/>
          </a:xfrm>
          <a:prstGeom prst="rect">
            <a:avLst/>
          </a:prstGeom>
          <a:solidFill>
            <a:srgbClr val="E8D1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85" name="AutoShape 21"/>
          <p:cNvCxnSpPr>
            <a:cxnSpLocks noChangeShapeType="1"/>
          </p:cNvCxnSpPr>
          <p:nvPr/>
        </p:nvCxnSpPr>
        <p:spPr bwMode="auto">
          <a:xfrm rot="5400000">
            <a:off x="5866342" y="2437341"/>
            <a:ext cx="406400" cy="211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6" name="AutoShape 21"/>
          <p:cNvCxnSpPr>
            <a:cxnSpLocks noChangeShapeType="1"/>
          </p:cNvCxnSpPr>
          <p:nvPr/>
        </p:nvCxnSpPr>
        <p:spPr bwMode="auto">
          <a:xfrm rot="5400000">
            <a:off x="2820459" y="4101041"/>
            <a:ext cx="406400" cy="211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87" name="Group 59"/>
          <p:cNvGrpSpPr>
            <a:grpSpLocks/>
          </p:cNvGrpSpPr>
          <p:nvPr/>
        </p:nvGrpSpPr>
        <p:grpSpPr bwMode="auto">
          <a:xfrm>
            <a:off x="5820833" y="2235200"/>
            <a:ext cx="508000" cy="1646767"/>
            <a:chOff x="4270375" y="2514601"/>
            <a:chExt cx="381000" cy="1235074"/>
          </a:xfrm>
        </p:grpSpPr>
        <p:sp>
          <p:nvSpPr>
            <p:cNvPr id="108" name="AutoShape 20"/>
            <p:cNvSpPr>
              <a:spLocks noChangeArrowheads="1"/>
            </p:cNvSpPr>
            <p:nvPr/>
          </p:nvSpPr>
          <p:spPr bwMode="auto">
            <a:xfrm flipV="1">
              <a:off x="4270375" y="3444875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09" name="AutoShape 21"/>
            <p:cNvCxnSpPr>
              <a:cxnSpLocks noChangeShapeType="1"/>
              <a:stCxn id="77" idx="3"/>
              <a:endCxn id="93" idx="0"/>
            </p:cNvCxnSpPr>
            <p:nvPr/>
          </p:nvCxnSpPr>
          <p:spPr bwMode="auto">
            <a:xfrm flipH="1">
              <a:off x="4457700" y="2514601"/>
              <a:ext cx="2382" cy="76199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grpSp>
        <p:nvGrpSpPr>
          <p:cNvPr id="88" name="Group 58"/>
          <p:cNvGrpSpPr>
            <a:grpSpLocks/>
          </p:cNvGrpSpPr>
          <p:nvPr/>
        </p:nvGrpSpPr>
        <p:grpSpPr bwMode="auto">
          <a:xfrm>
            <a:off x="4800600" y="3898900"/>
            <a:ext cx="1272117" cy="1587500"/>
            <a:chOff x="3505200" y="3762375"/>
            <a:chExt cx="954088" cy="1190625"/>
          </a:xfrm>
        </p:grpSpPr>
        <p:cxnSp>
          <p:nvCxnSpPr>
            <p:cNvPr id="105" name="AutoShape 23"/>
            <p:cNvCxnSpPr>
              <a:cxnSpLocks noChangeShapeType="1"/>
            </p:cNvCxnSpPr>
            <p:nvPr/>
          </p:nvCxnSpPr>
          <p:spPr bwMode="auto">
            <a:xfrm flipH="1">
              <a:off x="3698875" y="3765550"/>
              <a:ext cx="760413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06" name="Rectangle 7"/>
            <p:cNvSpPr>
              <a:spLocks noChangeArrowheads="1"/>
            </p:cNvSpPr>
            <p:nvPr/>
          </p:nvSpPr>
          <p:spPr bwMode="auto">
            <a:xfrm>
              <a:off x="3505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  <p:cxnSp>
          <p:nvCxnSpPr>
            <p:cNvPr id="107" name="AutoShape 21"/>
            <p:cNvCxnSpPr>
              <a:cxnSpLocks noChangeShapeType="1"/>
            </p:cNvCxnSpPr>
            <p:nvPr/>
          </p:nvCxnSpPr>
          <p:spPr bwMode="auto">
            <a:xfrm rot="5400000">
              <a:off x="4306094" y="3913981"/>
              <a:ext cx="3048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123" name="Rectangle 122"/>
          <p:cNvSpPr/>
          <p:nvPr/>
        </p:nvSpPr>
        <p:spPr>
          <a:xfrm>
            <a:off x="6019800" y="4038600"/>
            <a:ext cx="20574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AutoShape 33"/>
          <p:cNvCxnSpPr>
            <a:cxnSpLocks noChangeShapeType="1"/>
          </p:cNvCxnSpPr>
          <p:nvPr/>
        </p:nvCxnSpPr>
        <p:spPr bwMode="auto">
          <a:xfrm>
            <a:off x="6072722" y="3903133"/>
            <a:ext cx="1054" cy="1126067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lg" len="lg"/>
          </a:ln>
        </p:spPr>
      </p:cxnSp>
      <p:sp>
        <p:nvSpPr>
          <p:cNvPr id="95" name="Oval 11"/>
          <p:cNvSpPr>
            <a:spLocks noChangeArrowheads="1"/>
          </p:cNvSpPr>
          <p:nvPr/>
        </p:nvSpPr>
        <p:spPr bwMode="auto">
          <a:xfrm>
            <a:off x="2667000" y="3352800"/>
            <a:ext cx="711200" cy="711200"/>
          </a:xfrm>
          <a:prstGeom prst="ellipse">
            <a:avLst/>
          </a:prstGeom>
          <a:solidFill>
            <a:srgbClr val="B5EDC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96" name="AutoShape 37"/>
          <p:cNvCxnSpPr>
            <a:cxnSpLocks noChangeShapeType="1"/>
          </p:cNvCxnSpPr>
          <p:nvPr/>
        </p:nvCxnSpPr>
        <p:spPr bwMode="auto">
          <a:xfrm>
            <a:off x="6072717" y="3903133"/>
            <a:ext cx="1018116" cy="1096435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lg" len="lg"/>
          </a:ln>
        </p:spPr>
      </p:cxnSp>
      <p:sp>
        <p:nvSpPr>
          <p:cNvPr id="93" name="Oval 11"/>
          <p:cNvSpPr>
            <a:spLocks noChangeArrowheads="1"/>
          </p:cNvSpPr>
          <p:nvPr/>
        </p:nvSpPr>
        <p:spPr bwMode="auto">
          <a:xfrm>
            <a:off x="5715000" y="3251200"/>
            <a:ext cx="711200" cy="711200"/>
          </a:xfrm>
          <a:prstGeom prst="ellipse">
            <a:avLst/>
          </a:prstGeom>
          <a:solidFill>
            <a:srgbClr val="B5EDC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456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Depth-Limited Expectimax</a:t>
            </a:r>
          </a:p>
        </p:txBody>
      </p:sp>
      <p:sp>
        <p:nvSpPr>
          <p:cNvPr id="9219" name="AutoShape 27"/>
          <p:cNvSpPr>
            <a:spLocks noChangeArrowheads="1"/>
          </p:cNvSpPr>
          <p:nvPr/>
        </p:nvSpPr>
        <p:spPr bwMode="auto">
          <a:xfrm>
            <a:off x="2128838" y="158750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cxnSp>
        <p:nvCxnSpPr>
          <p:cNvPr id="9220" name="AutoShape 28"/>
          <p:cNvCxnSpPr>
            <a:cxnSpLocks noChangeShapeType="1"/>
            <a:stCxn id="9219" idx="3"/>
            <a:endCxn id="9226" idx="0"/>
          </p:cNvCxnSpPr>
          <p:nvPr/>
        </p:nvCxnSpPr>
        <p:spPr bwMode="auto">
          <a:xfrm flipH="1">
            <a:off x="1700213" y="1816100"/>
            <a:ext cx="571500" cy="4587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1" name="AutoShape 29"/>
          <p:cNvCxnSpPr>
            <a:cxnSpLocks noChangeShapeType="1"/>
            <a:stCxn id="9219" idx="3"/>
            <a:endCxn id="9227" idx="0"/>
          </p:cNvCxnSpPr>
          <p:nvPr/>
        </p:nvCxnSpPr>
        <p:spPr bwMode="auto">
          <a:xfrm>
            <a:off x="2271713" y="1816100"/>
            <a:ext cx="573087" cy="4587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2" name="AutoShape 30"/>
          <p:cNvCxnSpPr>
            <a:cxnSpLocks noChangeShapeType="1"/>
          </p:cNvCxnSpPr>
          <p:nvPr/>
        </p:nvCxnSpPr>
        <p:spPr bwMode="auto">
          <a:xfrm flipH="1">
            <a:off x="1412875" y="2560638"/>
            <a:ext cx="287338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3" name="AutoShape 31"/>
          <p:cNvCxnSpPr>
            <a:cxnSpLocks noChangeShapeType="1"/>
          </p:cNvCxnSpPr>
          <p:nvPr/>
        </p:nvCxnSpPr>
        <p:spPr bwMode="auto">
          <a:xfrm>
            <a:off x="1700213" y="2560638"/>
            <a:ext cx="22860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4" name="AutoShape 32"/>
          <p:cNvCxnSpPr>
            <a:cxnSpLocks noChangeShapeType="1"/>
          </p:cNvCxnSpPr>
          <p:nvPr/>
        </p:nvCxnSpPr>
        <p:spPr bwMode="auto">
          <a:xfrm flipH="1">
            <a:off x="2559050" y="2560638"/>
            <a:ext cx="28575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5" name="AutoShape 33"/>
          <p:cNvCxnSpPr>
            <a:cxnSpLocks noChangeShapeType="1"/>
          </p:cNvCxnSpPr>
          <p:nvPr/>
        </p:nvCxnSpPr>
        <p:spPr bwMode="auto">
          <a:xfrm>
            <a:off x="2844800" y="2560638"/>
            <a:ext cx="28575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26" name="Oval 34"/>
          <p:cNvSpPr>
            <a:spLocks noChangeArrowheads="1"/>
          </p:cNvSpPr>
          <p:nvPr/>
        </p:nvSpPr>
        <p:spPr bwMode="auto">
          <a:xfrm>
            <a:off x="1555750" y="2274888"/>
            <a:ext cx="287338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27" name="Oval 35"/>
          <p:cNvSpPr>
            <a:spLocks noChangeArrowheads="1"/>
          </p:cNvSpPr>
          <p:nvPr/>
        </p:nvSpPr>
        <p:spPr bwMode="auto">
          <a:xfrm>
            <a:off x="2701925" y="2274888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9228" name="Picture 3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27425" y="2274888"/>
            <a:ext cx="257175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9" name="Picture 3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36950" y="3363913"/>
            <a:ext cx="234950" cy="211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0" name="Picture 3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13138" y="1587500"/>
            <a:ext cx="257175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31" name="Oval 40"/>
          <p:cNvSpPr>
            <a:spLocks noChangeArrowheads="1"/>
          </p:cNvSpPr>
          <p:nvPr/>
        </p:nvSpPr>
        <p:spPr bwMode="auto">
          <a:xfrm>
            <a:off x="1843088" y="3306763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32" name="Oval 41"/>
          <p:cNvSpPr>
            <a:spLocks noChangeArrowheads="1"/>
          </p:cNvSpPr>
          <p:nvPr/>
        </p:nvSpPr>
        <p:spPr bwMode="auto">
          <a:xfrm>
            <a:off x="2414588" y="3306763"/>
            <a:ext cx="287337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33" name="Oval 42"/>
          <p:cNvSpPr>
            <a:spLocks noChangeArrowheads="1"/>
          </p:cNvSpPr>
          <p:nvPr/>
        </p:nvSpPr>
        <p:spPr bwMode="auto">
          <a:xfrm>
            <a:off x="2987675" y="3306763"/>
            <a:ext cx="287338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cxnSp>
        <p:nvCxnSpPr>
          <p:cNvPr id="9234" name="AutoShape 43"/>
          <p:cNvCxnSpPr>
            <a:cxnSpLocks noChangeShapeType="1"/>
          </p:cNvCxnSpPr>
          <p:nvPr/>
        </p:nvCxnSpPr>
        <p:spPr bwMode="auto">
          <a:xfrm>
            <a:off x="1422400" y="3568700"/>
            <a:ext cx="28575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35" name="Line 44"/>
          <p:cNvSpPr>
            <a:spLocks noChangeShapeType="1"/>
          </p:cNvSpPr>
          <p:nvPr/>
        </p:nvSpPr>
        <p:spPr bwMode="auto">
          <a:xfrm flipH="1">
            <a:off x="1193800" y="3568700"/>
            <a:ext cx="228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36" name="AutoShape 45"/>
          <p:cNvSpPr>
            <a:spLocks noChangeArrowheads="1"/>
          </p:cNvSpPr>
          <p:nvPr/>
        </p:nvSpPr>
        <p:spPr bwMode="auto">
          <a:xfrm>
            <a:off x="1041400" y="433070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9237" name="Picture 4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27425" y="4330700"/>
            <a:ext cx="257175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238" name="AutoShape 47"/>
          <p:cNvCxnSpPr>
            <a:cxnSpLocks noChangeShapeType="1"/>
          </p:cNvCxnSpPr>
          <p:nvPr/>
        </p:nvCxnSpPr>
        <p:spPr bwMode="auto">
          <a:xfrm rot="16200000" flipH="1">
            <a:off x="1100138" y="4652962"/>
            <a:ext cx="304800" cy="1174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39" name="Oval 39"/>
          <p:cNvSpPr>
            <a:spLocks noChangeArrowheads="1"/>
          </p:cNvSpPr>
          <p:nvPr/>
        </p:nvSpPr>
        <p:spPr bwMode="auto">
          <a:xfrm>
            <a:off x="1270000" y="3306763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40" name="AutoShape 45"/>
          <p:cNvSpPr>
            <a:spLocks noChangeArrowheads="1"/>
          </p:cNvSpPr>
          <p:nvPr/>
        </p:nvSpPr>
        <p:spPr bwMode="auto">
          <a:xfrm>
            <a:off x="1593850" y="433070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cxnSp>
        <p:nvCxnSpPr>
          <p:cNvPr id="9241" name="AutoShape 47"/>
          <p:cNvCxnSpPr>
            <a:cxnSpLocks noChangeShapeType="1"/>
          </p:cNvCxnSpPr>
          <p:nvPr/>
        </p:nvCxnSpPr>
        <p:spPr bwMode="auto">
          <a:xfrm rot="16200000" flipH="1">
            <a:off x="1657350" y="4641850"/>
            <a:ext cx="304800" cy="139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42" name="Line 48"/>
          <p:cNvSpPr>
            <a:spLocks noChangeShapeType="1"/>
          </p:cNvSpPr>
          <p:nvPr/>
        </p:nvSpPr>
        <p:spPr bwMode="auto">
          <a:xfrm flipH="1">
            <a:off x="1651000" y="4559300"/>
            <a:ext cx="889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43" name="TextBox 33"/>
          <p:cNvSpPr txBox="1">
            <a:spLocks noChangeArrowheads="1"/>
          </p:cNvSpPr>
          <p:nvPr/>
        </p:nvSpPr>
        <p:spPr bwMode="auto">
          <a:xfrm>
            <a:off x="2378075" y="4254500"/>
            <a:ext cx="3488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…</a:t>
            </a:r>
          </a:p>
        </p:txBody>
      </p:sp>
      <p:sp>
        <p:nvSpPr>
          <p:cNvPr id="9244" name="TextBox 34"/>
          <p:cNvSpPr txBox="1">
            <a:spLocks noChangeArrowheads="1"/>
          </p:cNvSpPr>
          <p:nvPr/>
        </p:nvSpPr>
        <p:spPr bwMode="auto">
          <a:xfrm>
            <a:off x="1539875" y="5092700"/>
            <a:ext cx="3488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…</a:t>
            </a:r>
          </a:p>
        </p:txBody>
      </p:sp>
      <p:sp>
        <p:nvSpPr>
          <p:cNvPr id="36" name="Rectangle 35"/>
          <p:cNvSpPr/>
          <p:nvPr/>
        </p:nvSpPr>
        <p:spPr>
          <a:xfrm>
            <a:off x="965200" y="5626100"/>
            <a:ext cx="762000" cy="5334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492</a:t>
            </a:r>
          </a:p>
        </p:txBody>
      </p:sp>
      <p:sp>
        <p:nvSpPr>
          <p:cNvPr id="9246" name="Rectangle 38"/>
          <p:cNvSpPr>
            <a:spLocks noChangeArrowheads="1"/>
          </p:cNvSpPr>
          <p:nvPr/>
        </p:nvSpPr>
        <p:spPr bwMode="auto">
          <a:xfrm>
            <a:off x="1955800" y="5626100"/>
            <a:ext cx="762000" cy="5334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362</a:t>
            </a:r>
          </a:p>
        </p:txBody>
      </p:sp>
      <p:sp>
        <p:nvSpPr>
          <p:cNvPr id="9247" name="TextBox 40"/>
          <p:cNvSpPr txBox="1">
            <a:spLocks noChangeArrowheads="1"/>
          </p:cNvSpPr>
          <p:nvPr/>
        </p:nvSpPr>
        <p:spPr bwMode="auto">
          <a:xfrm>
            <a:off x="2835275" y="5637213"/>
            <a:ext cx="3488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…</a:t>
            </a:r>
          </a:p>
        </p:txBody>
      </p:sp>
      <p:sp>
        <p:nvSpPr>
          <p:cNvPr id="43" name="Freeform 42"/>
          <p:cNvSpPr/>
          <p:nvPr/>
        </p:nvSpPr>
        <p:spPr>
          <a:xfrm>
            <a:off x="1042988" y="4576763"/>
            <a:ext cx="346075" cy="1036637"/>
          </a:xfrm>
          <a:custGeom>
            <a:avLst/>
            <a:gdLst>
              <a:gd name="connsiteX0" fmla="*/ 122829 w 354842"/>
              <a:gd name="connsiteY0" fmla="*/ 0 h 1037230"/>
              <a:gd name="connsiteX1" fmla="*/ 0 w 354842"/>
              <a:gd name="connsiteY1" fmla="*/ 191068 h 1037230"/>
              <a:gd name="connsiteX2" fmla="*/ 122829 w 354842"/>
              <a:gd name="connsiteY2" fmla="*/ 545910 h 1037230"/>
              <a:gd name="connsiteX3" fmla="*/ 327546 w 354842"/>
              <a:gd name="connsiteY3" fmla="*/ 832513 h 1037230"/>
              <a:gd name="connsiteX4" fmla="*/ 286603 w 354842"/>
              <a:gd name="connsiteY4" fmla="*/ 1037230 h 1037230"/>
              <a:gd name="connsiteX0" fmla="*/ 122829 w 354842"/>
              <a:gd name="connsiteY0" fmla="*/ 0 h 1037230"/>
              <a:gd name="connsiteX1" fmla="*/ 0 w 354842"/>
              <a:gd name="connsiteY1" fmla="*/ 419668 h 1037230"/>
              <a:gd name="connsiteX2" fmla="*/ 122829 w 354842"/>
              <a:gd name="connsiteY2" fmla="*/ 545910 h 1037230"/>
              <a:gd name="connsiteX3" fmla="*/ 327546 w 354842"/>
              <a:gd name="connsiteY3" fmla="*/ 832513 h 1037230"/>
              <a:gd name="connsiteX4" fmla="*/ 286603 w 354842"/>
              <a:gd name="connsiteY4" fmla="*/ 1037230 h 1037230"/>
              <a:gd name="connsiteX0" fmla="*/ 148229 w 355220"/>
              <a:gd name="connsiteY0" fmla="*/ 0 h 1037230"/>
              <a:gd name="connsiteX1" fmla="*/ 25400 w 355220"/>
              <a:gd name="connsiteY1" fmla="*/ 419668 h 1037230"/>
              <a:gd name="connsiteX2" fmla="*/ 300629 w 355220"/>
              <a:gd name="connsiteY2" fmla="*/ 545910 h 1037230"/>
              <a:gd name="connsiteX3" fmla="*/ 352946 w 355220"/>
              <a:gd name="connsiteY3" fmla="*/ 832513 h 1037230"/>
              <a:gd name="connsiteX4" fmla="*/ 312003 w 355220"/>
              <a:gd name="connsiteY4" fmla="*/ 1037230 h 1037230"/>
              <a:gd name="connsiteX0" fmla="*/ 148229 w 346122"/>
              <a:gd name="connsiteY0" fmla="*/ 0 h 1037230"/>
              <a:gd name="connsiteX1" fmla="*/ 25400 w 346122"/>
              <a:gd name="connsiteY1" fmla="*/ 419668 h 1037230"/>
              <a:gd name="connsiteX2" fmla="*/ 300629 w 346122"/>
              <a:gd name="connsiteY2" fmla="*/ 545910 h 1037230"/>
              <a:gd name="connsiteX3" fmla="*/ 200546 w 346122"/>
              <a:gd name="connsiteY3" fmla="*/ 832513 h 1037230"/>
              <a:gd name="connsiteX4" fmla="*/ 312003 w 346122"/>
              <a:gd name="connsiteY4" fmla="*/ 1037230 h 103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122" h="1037230">
                <a:moveTo>
                  <a:pt x="148229" y="0"/>
                </a:moveTo>
                <a:cubicBezTo>
                  <a:pt x="86814" y="50041"/>
                  <a:pt x="0" y="328683"/>
                  <a:pt x="25400" y="419668"/>
                </a:cubicBezTo>
                <a:cubicBezTo>
                  <a:pt x="50800" y="510653"/>
                  <a:pt x="271438" y="477103"/>
                  <a:pt x="300629" y="545910"/>
                </a:cubicBezTo>
                <a:cubicBezTo>
                  <a:pt x="329820" y="614718"/>
                  <a:pt x="198650" y="750626"/>
                  <a:pt x="200546" y="832513"/>
                </a:cubicBezTo>
                <a:cubicBezTo>
                  <a:pt x="202442" y="914400"/>
                  <a:pt x="346122" y="975815"/>
                  <a:pt x="312003" y="103723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65200" y="433070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400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574800" y="433070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300</a:t>
            </a:r>
          </a:p>
        </p:txBody>
      </p:sp>
      <p:sp>
        <p:nvSpPr>
          <p:cNvPr id="42" name="Rounded Rectangular Callout 41"/>
          <p:cNvSpPr/>
          <p:nvPr/>
        </p:nvSpPr>
        <p:spPr>
          <a:xfrm>
            <a:off x="2260600" y="4346575"/>
            <a:ext cx="8966200" cy="700088"/>
          </a:xfrm>
          <a:prstGeom prst="wedgeRoundRectCallout">
            <a:avLst>
              <a:gd name="adj1" fmla="val -59213"/>
              <a:gd name="adj2" fmla="val -17670"/>
              <a:gd name="adj3" fmla="val 16667"/>
            </a:avLst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latin typeface="Calibri"/>
                <a:cs typeface="Calibri"/>
              </a:rPr>
              <a:t>Estimate of true </a:t>
            </a:r>
            <a:r>
              <a:rPr lang="en-US" sz="2000" dirty="0" err="1">
                <a:latin typeface="Calibri"/>
                <a:cs typeface="Calibri"/>
              </a:rPr>
              <a:t>expectimax</a:t>
            </a:r>
            <a:r>
              <a:rPr lang="en-US" sz="2000" dirty="0">
                <a:latin typeface="Calibri"/>
                <a:cs typeface="Calibri"/>
              </a:rPr>
              <a:t> value (which would require a lot of work to compute)</a:t>
            </a:r>
          </a:p>
        </p:txBody>
      </p:sp>
    </p:spTree>
    <p:extLst>
      <p:ext uri="{BB962C8B-B14F-4D97-AF65-F5344CB8AC3E}">
        <p14:creationId xmlns:p14="http://schemas.microsoft.com/office/powerpoint/2010/main" val="111896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  <p:bldP spid="4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3071" y="2026452"/>
            <a:ext cx="8362412" cy="43874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Assumptions</a:t>
            </a:r>
          </a:p>
        </p:txBody>
      </p:sp>
    </p:spTree>
    <p:extLst>
      <p:ext uri="{BB962C8B-B14F-4D97-AF65-F5344CB8AC3E}">
        <p14:creationId xmlns:p14="http://schemas.microsoft.com/office/powerpoint/2010/main" val="25675986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3130" y="2369236"/>
            <a:ext cx="4710819" cy="371972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72275" y="2523872"/>
            <a:ext cx="4323969" cy="322648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Dangers of Optimism and Pessimism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200" y="1394936"/>
            <a:ext cx="510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Dangerous Optimism</a:t>
            </a:r>
          </a:p>
          <a:p>
            <a:pPr algn="ctr"/>
            <a:r>
              <a:rPr lang="en-US" dirty="0">
                <a:latin typeface="Calibri" pitchFamily="34" charset="0"/>
              </a:rPr>
              <a:t>Assuming chance when the world is adversarial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48400" y="1394936"/>
            <a:ext cx="510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Dangerous Pessimism</a:t>
            </a:r>
          </a:p>
          <a:p>
            <a:pPr algn="ctr"/>
            <a:r>
              <a:rPr lang="en-US" dirty="0">
                <a:latin typeface="Calibri" pitchFamily="34" charset="0"/>
              </a:rPr>
              <a:t>Assuming the worst case when it’s not likely</a:t>
            </a:r>
          </a:p>
        </p:txBody>
      </p:sp>
    </p:spTree>
    <p:extLst>
      <p:ext uri="{BB962C8B-B14F-4D97-AF65-F5344CB8AC3E}">
        <p14:creationId xmlns:p14="http://schemas.microsoft.com/office/powerpoint/2010/main" val="120213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vs. Reality</a:t>
            </a:r>
          </a:p>
        </p:txBody>
      </p:sp>
      <p:pic>
        <p:nvPicPr>
          <p:cNvPr id="15363" name="Picture 2" descr="\\.host\Shared Folders\Shared with PC\images\min-vs-exp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0700" y="1758950"/>
            <a:ext cx="3289300" cy="334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168900" y="1911350"/>
          <a:ext cx="5715000" cy="3098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820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Adversarial 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Ghost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Random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Ghost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Calibri"/>
                          <a:cs typeface="Calibri"/>
                        </a:rPr>
                        <a:t>Minimax</a:t>
                      </a:r>
                      <a:r>
                        <a:rPr lang="en-US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dirty="0" err="1">
                          <a:latin typeface="Calibri"/>
                          <a:cs typeface="Calibri"/>
                        </a:rPr>
                        <a:t>Pacman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Won 5/5</a:t>
                      </a:r>
                    </a:p>
                    <a:p>
                      <a:pPr algn="ctr"/>
                      <a:endParaRPr lang="en-US" sz="105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 Score: 483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Won 5/5</a:t>
                      </a:r>
                    </a:p>
                    <a:p>
                      <a:pPr algn="ctr"/>
                      <a:endParaRPr lang="en-US" sz="105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 Score: 493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Calibri"/>
                          <a:cs typeface="Calibri"/>
                        </a:rPr>
                        <a:t>Expectimax</a:t>
                      </a:r>
                      <a:r>
                        <a:rPr lang="en-US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dirty="0" err="1">
                          <a:latin typeface="Calibri"/>
                          <a:cs typeface="Calibri"/>
                        </a:rPr>
                        <a:t>Pacman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Won 1/5</a:t>
                      </a:r>
                    </a:p>
                    <a:p>
                      <a:pPr algn="ctr"/>
                      <a:endParaRPr lang="en-US" sz="105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 Score: -303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Won 5/5</a:t>
                      </a:r>
                    </a:p>
                    <a:p>
                      <a:pPr algn="ctr"/>
                      <a:endParaRPr lang="en-US" sz="105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 Score: 503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383" name="TextBox 6"/>
          <p:cNvSpPr txBox="1">
            <a:spLocks noChangeArrowheads="1"/>
          </p:cNvSpPr>
          <p:nvPr/>
        </p:nvSpPr>
        <p:spPr bwMode="auto">
          <a:xfrm>
            <a:off x="7922768" y="5111750"/>
            <a:ext cx="29611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Results from playing 5 games</a:t>
            </a:r>
          </a:p>
        </p:txBody>
      </p:sp>
      <p:sp>
        <p:nvSpPr>
          <p:cNvPr id="15384" name="TextBox 7"/>
          <p:cNvSpPr txBox="1">
            <a:spLocks noChangeArrowheads="1"/>
          </p:cNvSpPr>
          <p:nvPr/>
        </p:nvSpPr>
        <p:spPr bwMode="auto">
          <a:xfrm>
            <a:off x="444500" y="6065619"/>
            <a:ext cx="89662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itchFamily="34" charset="0"/>
              </a:rPr>
              <a:t>Pacman used depth 4 search with an eval function that avoids trouble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itchFamily="34" charset="0"/>
              </a:rPr>
              <a:t>Ghost used depth 2 search with an eval function that seeks Pacman</a:t>
            </a:r>
          </a:p>
        </p:txBody>
      </p:sp>
    </p:spTree>
    <p:extLst>
      <p:ext uri="{BB962C8B-B14F-4D97-AF65-F5344CB8AC3E}">
        <p14:creationId xmlns:p14="http://schemas.microsoft.com/office/powerpoint/2010/main" val="9793042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Uncertainty Everywhere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294640" y="1612906"/>
            <a:ext cx="11724640" cy="4564057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sz="2000" dirty="0"/>
              <a:t>Not just for games of chance!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I’m sick: will I sneeze this minute?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Email contains “FREE!”: is it spam?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Tooth hurts: have cavity?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60 min enough to get to the airport?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Robot rotated wheel three times, how far did it advance?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Safe to cross street? (Look both ways!)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dirty="0"/>
              <a:t>Sources of uncertainty in random variables: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Inherently random process (dice, </a:t>
            </a:r>
            <a:r>
              <a:rPr lang="en-US" sz="1800" dirty="0" err="1"/>
              <a:t>etc</a:t>
            </a:r>
            <a:r>
              <a:rPr lang="en-US" sz="1800" dirty="0"/>
              <a:t>)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Insufficient or weak evidence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Ignorance of underlying processes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Unmodeled variables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The world’s just noisy – it doesn’t behave according to plan!</a:t>
            </a:r>
          </a:p>
          <a:p>
            <a:pPr lvl="1"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r>
              <a:rPr lang="en-US" sz="2000" dirty="0"/>
              <a:t>Compare to </a:t>
            </a:r>
            <a:r>
              <a:rPr lang="en-US" sz="2000" i="1" dirty="0"/>
              <a:t>fuzzy logic</a:t>
            </a:r>
            <a:r>
              <a:rPr lang="en-US" sz="2000" dirty="0"/>
              <a:t>, which has </a:t>
            </a:r>
            <a:r>
              <a:rPr lang="en-US" sz="2000" i="1" dirty="0"/>
              <a:t>degrees of truth</a:t>
            </a:r>
            <a:r>
              <a:rPr lang="en-US" sz="2000" dirty="0"/>
              <a:t>, rather than just </a:t>
            </a:r>
            <a:r>
              <a:rPr lang="en-US" sz="2000" i="1" dirty="0"/>
              <a:t>degrees of belief</a:t>
            </a:r>
          </a:p>
          <a:p>
            <a:pPr lvl="1">
              <a:lnSpc>
                <a:spcPct val="80000"/>
              </a:lnSpc>
            </a:pPr>
            <a:endParaRPr lang="en-US" sz="1800" dirty="0"/>
          </a:p>
          <a:p>
            <a:pPr lvl="1">
              <a:lnSpc>
                <a:spcPct val="8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566422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991" y="1866995"/>
            <a:ext cx="4961409" cy="45885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Search for Adversarial Games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6D6FF1-77BC-43B6-88A7-600A6247F584}"/>
              </a:ext>
            </a:extLst>
          </p:cNvPr>
          <p:cNvSpPr txBox="1"/>
          <p:nvPr/>
        </p:nvSpPr>
        <p:spPr>
          <a:xfrm>
            <a:off x="6400800" y="2466753"/>
            <a:ext cx="55182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to do?: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/>
              <a:t>Arrive at terminal state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/>
              <a:t>Maximize the “utility”</a:t>
            </a:r>
          </a:p>
          <a:p>
            <a:pPr lvl="1"/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Question: which action to choose?</a:t>
            </a:r>
          </a:p>
        </p:txBody>
      </p:sp>
    </p:spTree>
    <p:extLst>
      <p:ext uri="{BB962C8B-B14F-4D97-AF65-F5344CB8AC3E}">
        <p14:creationId xmlns:p14="http://schemas.microsoft.com/office/powerpoint/2010/main" val="507609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Single-Agent Trees</a:t>
            </a:r>
          </a:p>
        </p:txBody>
      </p:sp>
      <p:sp>
        <p:nvSpPr>
          <p:cNvPr id="9" name="Rectangle 8"/>
          <p:cNvSpPr/>
          <p:nvPr/>
        </p:nvSpPr>
        <p:spPr>
          <a:xfrm>
            <a:off x="5257800" y="15367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0485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5867400" y="16017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Oval 11"/>
          <p:cNvSpPr/>
          <p:nvPr/>
        </p:nvSpPr>
        <p:spPr>
          <a:xfrm>
            <a:off x="6553200" y="16891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 rot="10800000" flipV="1">
            <a:off x="3657600" y="1993900"/>
            <a:ext cx="23622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019800" y="1993900"/>
            <a:ext cx="22860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10800000" flipV="1">
            <a:off x="7239000" y="2908300"/>
            <a:ext cx="10668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8305800" y="2908300"/>
            <a:ext cx="12192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10800000" flipV="1">
            <a:off x="2590801" y="2908300"/>
            <a:ext cx="10668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657601" y="2908300"/>
            <a:ext cx="12192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2895600" y="24511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0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3200400" y="25161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Oval 41"/>
          <p:cNvSpPr/>
          <p:nvPr/>
        </p:nvSpPr>
        <p:spPr>
          <a:xfrm>
            <a:off x="4191000" y="26035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7543800" y="24511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5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8458200" y="25161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Oval 46"/>
          <p:cNvSpPr/>
          <p:nvPr/>
        </p:nvSpPr>
        <p:spPr>
          <a:xfrm>
            <a:off x="8839200" y="26035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477000" y="33655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9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7086600" y="34305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Oval 49"/>
          <p:cNvSpPr/>
          <p:nvPr/>
        </p:nvSpPr>
        <p:spPr>
          <a:xfrm>
            <a:off x="7772400" y="35179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763000" y="33655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2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9982200" y="34305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" name="Rectangle 53"/>
          <p:cNvSpPr/>
          <p:nvPr/>
        </p:nvSpPr>
        <p:spPr>
          <a:xfrm>
            <a:off x="1828800" y="33655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5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1828800" y="34305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Oval 55"/>
          <p:cNvSpPr/>
          <p:nvPr/>
        </p:nvSpPr>
        <p:spPr>
          <a:xfrm>
            <a:off x="3124200" y="35179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114800" y="33655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8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4724400" y="34305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" name="Oval 58"/>
          <p:cNvSpPr/>
          <p:nvPr/>
        </p:nvSpPr>
        <p:spPr>
          <a:xfrm>
            <a:off x="5410200" y="35179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1828800" y="39751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4114800" y="39751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6477000" y="39751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9372600" y="38227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8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057400" y="580390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2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743200" y="58039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419600" y="58039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2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029200" y="58039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6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705600" y="58039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4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467600" y="58039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6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581400" y="58039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…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867400" y="58039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…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00DCBA-612C-4514-9F60-B2B3F25F3CE7}"/>
              </a:ext>
            </a:extLst>
          </p:cNvPr>
          <p:cNvSpPr txBox="1"/>
          <p:nvPr/>
        </p:nvSpPr>
        <p:spPr>
          <a:xfrm>
            <a:off x="8591107" y="4851400"/>
            <a:ext cx="31968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itchFamily="34" charset="0"/>
              </a:rPr>
              <a:t>Utility may show up only when the game is terminated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itchFamily="34" charset="0"/>
              </a:rPr>
              <a:t>Hard to apply search</a:t>
            </a:r>
          </a:p>
        </p:txBody>
      </p:sp>
      <p:sp>
        <p:nvSpPr>
          <p:cNvPr id="74" name="Rounded Rectangle 113">
            <a:extLst>
              <a:ext uri="{FF2B5EF4-FFF2-40B4-BE49-F238E27FC236}">
                <a16:creationId xmlns:a16="http://schemas.microsoft.com/office/drawing/2014/main" id="{432942B5-BDED-4BAF-AF01-80DB02543FFB}"/>
              </a:ext>
            </a:extLst>
          </p:cNvPr>
          <p:cNvSpPr/>
          <p:nvPr/>
        </p:nvSpPr>
        <p:spPr>
          <a:xfrm>
            <a:off x="8511363" y="4673009"/>
            <a:ext cx="3375837" cy="19309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98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2" grpId="0" animBg="1"/>
      <p:bldP spid="43" grpId="0" animBg="1"/>
      <p:bldP spid="47" grpId="0" animBg="1"/>
      <p:bldP spid="48" grpId="0" animBg="1"/>
      <p:bldP spid="50" grpId="0" animBg="1"/>
      <p:bldP spid="51" grpId="0" animBg="1"/>
      <p:bldP spid="54" grpId="0" animBg="1"/>
      <p:bldP spid="56" grpId="0" animBg="1"/>
      <p:bldP spid="57" grpId="0" animBg="1"/>
      <p:bldP spid="59" grpId="0" animBg="1"/>
      <p:bldP spid="60" grpId="0" animBg="1"/>
      <p:bldP spid="61" grpId="0" animBg="1"/>
      <p:bldP spid="62" grpId="0" animBg="1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3" grpId="0"/>
      <p:bldP spid="7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of a State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712200" y="16764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Non-Terminal States:</a:t>
            </a:r>
          </a:p>
        </p:txBody>
      </p:sp>
      <p:grpSp>
        <p:nvGrpSpPr>
          <p:cNvPr id="100" name="Group 99"/>
          <p:cNvGrpSpPr/>
          <p:nvPr/>
        </p:nvGrpSpPr>
        <p:grpSpPr>
          <a:xfrm>
            <a:off x="3302000" y="2590800"/>
            <a:ext cx="6324600" cy="3560121"/>
            <a:chOff x="1828800" y="1447800"/>
            <a:chExt cx="8458200" cy="4761126"/>
          </a:xfrm>
        </p:grpSpPr>
        <p:sp>
          <p:nvSpPr>
            <p:cNvPr id="41" name="Rectangle 40"/>
            <p:cNvSpPr/>
            <p:nvPr/>
          </p:nvSpPr>
          <p:spPr>
            <a:xfrm>
              <a:off x="5257800" y="14478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53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4" cstate="print"/>
            <a:srcRect l="38135" t="16438" r="44067" b="58904"/>
            <a:stretch>
              <a:fillRect/>
            </a:stretch>
          </p:blipFill>
          <p:spPr bwMode="auto">
            <a:xfrm flipH="1">
              <a:off x="5867400" y="15128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" name="Oval 63"/>
            <p:cNvSpPr/>
            <p:nvPr/>
          </p:nvSpPr>
          <p:spPr>
            <a:xfrm>
              <a:off x="6553200" y="16002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cxnSp>
          <p:nvCxnSpPr>
            <p:cNvPr id="65" name="Straight Connector 64"/>
            <p:cNvCxnSpPr/>
            <p:nvPr/>
          </p:nvCxnSpPr>
          <p:spPr>
            <a:xfrm rot="10800000" flipV="1">
              <a:off x="3657600" y="1905000"/>
              <a:ext cx="23622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6019800" y="1905000"/>
              <a:ext cx="22860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0800000" flipV="1">
              <a:off x="7239000" y="2819400"/>
              <a:ext cx="10668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8305800" y="2819400"/>
              <a:ext cx="12192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0800000" flipV="1">
              <a:off x="2590801" y="2819400"/>
              <a:ext cx="10668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3657601" y="2819400"/>
              <a:ext cx="12192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2895600" y="23622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72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4" cstate="print"/>
            <a:srcRect l="38135" t="16438" r="44067" b="58904"/>
            <a:stretch>
              <a:fillRect/>
            </a:stretch>
          </p:blipFill>
          <p:spPr bwMode="auto">
            <a:xfrm>
              <a:off x="3200400" y="24272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3" name="Oval 72"/>
            <p:cNvSpPr/>
            <p:nvPr/>
          </p:nvSpPr>
          <p:spPr>
            <a:xfrm>
              <a:off x="419100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543800" y="23622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75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4" cstate="print"/>
            <a:srcRect l="38135" t="16438" r="44067" b="58904"/>
            <a:stretch>
              <a:fillRect/>
            </a:stretch>
          </p:blipFill>
          <p:spPr bwMode="auto">
            <a:xfrm flipH="1">
              <a:off x="8458200" y="24272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6" name="Oval 75"/>
            <p:cNvSpPr/>
            <p:nvPr/>
          </p:nvSpPr>
          <p:spPr>
            <a:xfrm>
              <a:off x="883920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64770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78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4" cstate="print"/>
            <a:srcRect l="38135" t="16438" r="44067" b="58904"/>
            <a:stretch>
              <a:fillRect/>
            </a:stretch>
          </p:blipFill>
          <p:spPr bwMode="auto">
            <a:xfrm flipH="1">
              <a:off x="70866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9" name="Oval 78"/>
            <p:cNvSpPr/>
            <p:nvPr/>
          </p:nvSpPr>
          <p:spPr>
            <a:xfrm>
              <a:off x="777240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87630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81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4" cstate="print"/>
            <a:srcRect l="38135" t="16438" r="44067" b="58904"/>
            <a:stretch>
              <a:fillRect/>
            </a:stretch>
          </p:blipFill>
          <p:spPr bwMode="auto">
            <a:xfrm flipH="1">
              <a:off x="99822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2" name="Rectangle 81"/>
            <p:cNvSpPr/>
            <p:nvPr/>
          </p:nvSpPr>
          <p:spPr>
            <a:xfrm>
              <a:off x="18288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83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4" cstate="print"/>
            <a:srcRect l="38135" t="16438" r="44067" b="58904"/>
            <a:stretch>
              <a:fillRect/>
            </a:stretch>
          </p:blipFill>
          <p:spPr bwMode="auto">
            <a:xfrm>
              <a:off x="18288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4" name="Oval 83"/>
            <p:cNvSpPr/>
            <p:nvPr/>
          </p:nvSpPr>
          <p:spPr>
            <a:xfrm>
              <a:off x="312420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1148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86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4" cstate="print"/>
            <a:srcRect l="38135" t="16438" r="44067" b="58904"/>
            <a:stretch>
              <a:fillRect/>
            </a:stretch>
          </p:blipFill>
          <p:spPr bwMode="auto">
            <a:xfrm flipH="1">
              <a:off x="47244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7" name="Oval 86"/>
            <p:cNvSpPr/>
            <p:nvPr/>
          </p:nvSpPr>
          <p:spPr>
            <a:xfrm>
              <a:off x="541020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sp>
          <p:nvSpPr>
            <p:cNvPr id="88" name="Isosceles Triangle 87"/>
            <p:cNvSpPr/>
            <p:nvPr/>
          </p:nvSpPr>
          <p:spPr>
            <a:xfrm>
              <a:off x="1828800" y="3886200"/>
              <a:ext cx="1524000" cy="1752600"/>
            </a:xfrm>
            <a:prstGeom prst="triangle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9" name="Isosceles Triangle 88"/>
            <p:cNvSpPr/>
            <p:nvPr/>
          </p:nvSpPr>
          <p:spPr>
            <a:xfrm>
              <a:off x="4114800" y="3886200"/>
              <a:ext cx="1524000" cy="1752600"/>
            </a:xfrm>
            <a:prstGeom prst="triangle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0" name="Isosceles Triangle 89"/>
            <p:cNvSpPr/>
            <p:nvPr/>
          </p:nvSpPr>
          <p:spPr>
            <a:xfrm>
              <a:off x="6477000" y="3886200"/>
              <a:ext cx="1524000" cy="1752600"/>
            </a:xfrm>
            <a:prstGeom prst="triangle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345975" y="3733800"/>
              <a:ext cx="5334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8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060155" y="5715000"/>
              <a:ext cx="685799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2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2644048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0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4353499" y="5715000"/>
              <a:ext cx="8382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2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987887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6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697338" y="5715000"/>
              <a:ext cx="8382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4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7391401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6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581400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…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867400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…</a:t>
              </a:r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9398000" y="5862935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Terminal States:</a:t>
            </a:r>
          </a:p>
        </p:txBody>
      </p:sp>
      <p:pic>
        <p:nvPicPr>
          <p:cNvPr id="112" name="Picture 11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8788651" y="2209803"/>
            <a:ext cx="2717279" cy="457197"/>
          </a:xfrm>
          <a:prstGeom prst="rect">
            <a:avLst/>
          </a:prstGeom>
          <a:noFill/>
          <a:ln/>
          <a:effectLst/>
        </p:spPr>
      </p:pic>
      <p:pic>
        <p:nvPicPr>
          <p:cNvPr id="109" name="Picture 108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9626600" y="6273800"/>
            <a:ext cx="1574284" cy="278890"/>
          </a:xfrm>
          <a:prstGeom prst="rect">
            <a:avLst/>
          </a:prstGeom>
          <a:noFill/>
          <a:ln/>
          <a:effectLst/>
        </p:spPr>
      </p:pic>
      <p:sp>
        <p:nvSpPr>
          <p:cNvPr id="110" name="Right Arrow 109"/>
          <p:cNvSpPr/>
          <p:nvPr/>
        </p:nvSpPr>
        <p:spPr>
          <a:xfrm rot="9900000">
            <a:off x="9038269" y="2876061"/>
            <a:ext cx="1066800" cy="304800"/>
          </a:xfrm>
          <a:prstGeom prst="rightArrow">
            <a:avLst/>
          </a:prstGeom>
          <a:solidFill>
            <a:srgbClr val="BEE395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ight Arrow 110"/>
          <p:cNvSpPr/>
          <p:nvPr/>
        </p:nvSpPr>
        <p:spPr>
          <a:xfrm rot="14100089">
            <a:off x="9142976" y="5020153"/>
            <a:ext cx="1066800" cy="304800"/>
          </a:xfrm>
          <a:prstGeom prst="rightArrow">
            <a:avLst/>
          </a:prstGeom>
          <a:solidFill>
            <a:srgbClr val="BEE395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/>
          <p:cNvSpPr txBox="1"/>
          <p:nvPr/>
        </p:nvSpPr>
        <p:spPr>
          <a:xfrm>
            <a:off x="635000" y="1617784"/>
            <a:ext cx="2667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Value of a state: The best achievable outcome (utility) </a:t>
            </a:r>
            <a:r>
              <a:rPr lang="en-US" sz="2400" dirty="0">
                <a:solidFill>
                  <a:srgbClr val="C00000"/>
                </a:solidFill>
                <a:latin typeface="Calibri" pitchFamily="34" charset="0"/>
              </a:rPr>
              <a:t>from</a:t>
            </a:r>
            <a:r>
              <a:rPr lang="en-US" sz="2400" dirty="0">
                <a:latin typeface="Calibri" pitchFamily="34" charset="0"/>
              </a:rPr>
              <a:t> that state</a:t>
            </a:r>
          </a:p>
        </p:txBody>
      </p:sp>
      <p:sp>
        <p:nvSpPr>
          <p:cNvPr id="114" name="Rounded Rectangle 113"/>
          <p:cNvSpPr/>
          <p:nvPr/>
        </p:nvSpPr>
        <p:spPr>
          <a:xfrm>
            <a:off x="482600" y="1524000"/>
            <a:ext cx="2971800" cy="17526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89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01" grpId="0"/>
      <p:bldP spid="110" grpId="0" animBg="1"/>
      <p:bldP spid="111" grpId="0" animBg="1"/>
      <p:bldP spid="113" grpId="0"/>
      <p:bldP spid="1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Game Trees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991100" y="15875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5295900" y="166370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>
          <a:xfrm>
            <a:off x="6012960" y="17399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10800000" flipV="1">
            <a:off x="3543300" y="2044700"/>
            <a:ext cx="2362200" cy="381000"/>
          </a:xfrm>
          <a:prstGeom prst="line">
            <a:avLst/>
          </a:prstGeom>
          <a:ln w="28575">
            <a:solidFill>
              <a:srgbClr val="00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905500" y="2044700"/>
            <a:ext cx="2286000" cy="381000"/>
          </a:xfrm>
          <a:prstGeom prst="line">
            <a:avLst/>
          </a:prstGeom>
          <a:ln w="28575">
            <a:solidFill>
              <a:srgbClr val="00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0800000" flipV="1">
            <a:off x="7124700" y="2959100"/>
            <a:ext cx="1066800" cy="381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191500" y="2959100"/>
            <a:ext cx="1219200" cy="381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0800000" flipV="1">
            <a:off x="2476501" y="2959100"/>
            <a:ext cx="1066800" cy="381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543301" y="2959100"/>
            <a:ext cx="1219200" cy="381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Isosceles Triangle 31"/>
          <p:cNvSpPr/>
          <p:nvPr/>
        </p:nvSpPr>
        <p:spPr>
          <a:xfrm>
            <a:off x="1714500" y="40259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4000500" y="40259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>
            <a:off x="6362700" y="40259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790700" y="585470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-20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628900" y="58547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-8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076700" y="58547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-18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914900" y="58547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-5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438900" y="58547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-10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277100" y="58547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+4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467100" y="58547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…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753100" y="58547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…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10300" y="16402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Rectangle 49"/>
          <p:cNvSpPr/>
          <p:nvPr/>
        </p:nvSpPr>
        <p:spPr>
          <a:xfrm>
            <a:off x="2628900" y="25019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1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2660160" y="256247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Oval 51"/>
          <p:cNvSpPr/>
          <p:nvPr/>
        </p:nvSpPr>
        <p:spPr>
          <a:xfrm>
            <a:off x="3650760" y="26543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48100" y="25546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" name="Rectangle 53"/>
          <p:cNvSpPr/>
          <p:nvPr/>
        </p:nvSpPr>
        <p:spPr>
          <a:xfrm>
            <a:off x="7277100" y="25019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5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7886700" y="257810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Oval 55"/>
          <p:cNvSpPr/>
          <p:nvPr/>
        </p:nvSpPr>
        <p:spPr>
          <a:xfrm>
            <a:off x="8298960" y="26543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96300" y="25546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" name="Rectangle 57"/>
          <p:cNvSpPr/>
          <p:nvPr/>
        </p:nvSpPr>
        <p:spPr>
          <a:xfrm>
            <a:off x="1562100" y="34163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9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1593360" y="347687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" name="Oval 59"/>
          <p:cNvSpPr/>
          <p:nvPr/>
        </p:nvSpPr>
        <p:spPr>
          <a:xfrm>
            <a:off x="2583960" y="35687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76500" y="34690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" name="Rectangle 61"/>
          <p:cNvSpPr/>
          <p:nvPr/>
        </p:nvSpPr>
        <p:spPr>
          <a:xfrm>
            <a:off x="3848100" y="34163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3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3879360" y="347687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" name="Oval 63"/>
          <p:cNvSpPr/>
          <p:nvPr/>
        </p:nvSpPr>
        <p:spPr>
          <a:xfrm>
            <a:off x="4869960" y="35687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11073" y="34690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Rectangle 65"/>
          <p:cNvSpPr/>
          <p:nvPr/>
        </p:nvSpPr>
        <p:spPr>
          <a:xfrm>
            <a:off x="6210300" y="34163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7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6819900" y="349250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" name="Oval 67"/>
          <p:cNvSpPr/>
          <p:nvPr/>
        </p:nvSpPr>
        <p:spPr>
          <a:xfrm>
            <a:off x="7232160" y="35687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24700" y="34690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" name="Rectangle 69"/>
          <p:cNvSpPr/>
          <p:nvPr/>
        </p:nvSpPr>
        <p:spPr>
          <a:xfrm>
            <a:off x="8496300" y="34163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1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9105900" y="349250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" name="Oval 71"/>
          <p:cNvSpPr/>
          <p:nvPr/>
        </p:nvSpPr>
        <p:spPr>
          <a:xfrm>
            <a:off x="9518160" y="35687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59273" y="34690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" name="Isosceles Triangle 73"/>
          <p:cNvSpPr/>
          <p:nvPr/>
        </p:nvSpPr>
        <p:spPr>
          <a:xfrm>
            <a:off x="8648700" y="40259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8724900" y="585470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-20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9563100" y="58547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+8</a:t>
            </a:r>
          </a:p>
        </p:txBody>
      </p:sp>
    </p:spTree>
    <p:extLst>
      <p:ext uri="{BB962C8B-B14F-4D97-AF65-F5344CB8AC3E}">
        <p14:creationId xmlns:p14="http://schemas.microsoft.com/office/powerpoint/2010/main" val="210380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50" grpId="0" animBg="1"/>
      <p:bldP spid="52" grpId="0" animBg="1"/>
      <p:bldP spid="54" grpId="0" animBg="1"/>
      <p:bldP spid="56" grpId="0" animBg="1"/>
      <p:bldP spid="58" grpId="0" animBg="1"/>
      <p:bldP spid="60" grpId="0" animBg="1"/>
      <p:bldP spid="62" grpId="0" animBg="1"/>
      <p:bldP spid="64" grpId="0" animBg="1"/>
      <p:bldP spid="66" grpId="0" animBg="1"/>
      <p:bldP spid="68" grpId="0" animBg="1"/>
      <p:bldP spid="70" grpId="0" animBg="1"/>
      <p:bldP spid="72" grpId="0" animBg="1"/>
      <p:bldP spid="74" grpId="0" animBg="1"/>
      <p:bldP spid="75" grpId="0"/>
      <p:bldP spid="7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children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7"/>
  <p:tag name="PICTUREFILESIZE" val="904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thrm{known}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2"/>
  <p:tag name="PICTUREFILESIZE" val="417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thrm{known}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2"/>
  <p:tag name="PICTUREFILESIZE" val="417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Eval}(s) = w_1 f_1(s) + w_2 f_2(s) + \ldots + w_n f_n(s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42"/>
  <p:tag name="PICTUREFILESIZE" val="2016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2503</Words>
  <Application>Microsoft Macintosh PowerPoint</Application>
  <PresentationFormat>Widescreen</PresentationFormat>
  <Paragraphs>612</Paragraphs>
  <Slides>57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Arial</vt:lpstr>
      <vt:lpstr>Calibri</vt:lpstr>
      <vt:lpstr>Calibri Light</vt:lpstr>
      <vt:lpstr>Courier New</vt:lpstr>
      <vt:lpstr>Times New Roman</vt:lpstr>
      <vt:lpstr>Wingdings</vt:lpstr>
      <vt:lpstr>Office Theme</vt:lpstr>
      <vt:lpstr>CSE 3521:  Introduction to Artificial Intelligence </vt:lpstr>
      <vt:lpstr>Today</vt:lpstr>
      <vt:lpstr>Game-Playing Agents</vt:lpstr>
      <vt:lpstr>Deterministic Games</vt:lpstr>
      <vt:lpstr>Types</vt:lpstr>
      <vt:lpstr>Adversarial Search for Adversarial Games</vt:lpstr>
      <vt:lpstr>Single-Agent Trees</vt:lpstr>
      <vt:lpstr>Value of a State</vt:lpstr>
      <vt:lpstr>Adversarial Game Trees</vt:lpstr>
      <vt:lpstr>Minimax Values</vt:lpstr>
      <vt:lpstr>Tic-Tac-Toe Game Tree</vt:lpstr>
      <vt:lpstr>Tic-Tac-Toe Game Tree</vt:lpstr>
      <vt:lpstr>Tic-Tac-Toe Game Tree</vt:lpstr>
      <vt:lpstr>Tic-Tac-Toe Game Tree</vt:lpstr>
      <vt:lpstr>Tic-Tac-Toe Game Tree</vt:lpstr>
      <vt:lpstr>Tic-Tac-Toe Game Tree</vt:lpstr>
      <vt:lpstr>Adversarial Search (Minimax)</vt:lpstr>
      <vt:lpstr>Minimax Implementation</vt:lpstr>
      <vt:lpstr>Minimax Implementation (Dispatch)</vt:lpstr>
      <vt:lpstr>Minimax Example</vt:lpstr>
      <vt:lpstr>Minimax Efficiency</vt:lpstr>
      <vt:lpstr>Minimax Properties</vt:lpstr>
      <vt:lpstr>Resource Limits</vt:lpstr>
      <vt:lpstr>Depth Matters</vt:lpstr>
      <vt:lpstr>Evaluation Functions</vt:lpstr>
      <vt:lpstr>Evaluation Functions</vt:lpstr>
      <vt:lpstr>Game Tree Pruning</vt:lpstr>
      <vt:lpstr>Minimax Example</vt:lpstr>
      <vt:lpstr>Minimax Pruning</vt:lpstr>
      <vt:lpstr>Alpha-Beta Pruning</vt:lpstr>
      <vt:lpstr>Alpha-Beta Pruning</vt:lpstr>
      <vt:lpstr>Alpha-Beta Pruning</vt:lpstr>
      <vt:lpstr>Alpha-Beta Pruning</vt:lpstr>
      <vt:lpstr>Alpha-Beta Pruning</vt:lpstr>
      <vt:lpstr>Alpha-Beta Pruning</vt:lpstr>
      <vt:lpstr>Alpha-Beta Pruning</vt:lpstr>
      <vt:lpstr>Alpha-Beta Implementation</vt:lpstr>
      <vt:lpstr>Alpha-Beta Implementation</vt:lpstr>
      <vt:lpstr>Alpha-Beta Pruning Properties</vt:lpstr>
      <vt:lpstr>Exercise-1</vt:lpstr>
      <vt:lpstr>Answer Exercise-1</vt:lpstr>
      <vt:lpstr>Exercise-2</vt:lpstr>
      <vt:lpstr>Answer Exercise-2</vt:lpstr>
      <vt:lpstr>Uncertain Outcomes</vt:lpstr>
      <vt:lpstr>Worst-Case vs. Average Case</vt:lpstr>
      <vt:lpstr>Reminder: Probabilities</vt:lpstr>
      <vt:lpstr>Reminder: Expectations</vt:lpstr>
      <vt:lpstr>Expectimax Search</vt:lpstr>
      <vt:lpstr>Expectimax Pseudocode</vt:lpstr>
      <vt:lpstr>Expectimax Pseudocode</vt:lpstr>
      <vt:lpstr>Expectimax Example</vt:lpstr>
      <vt:lpstr>Expectimax Pruning?</vt:lpstr>
      <vt:lpstr>Depth-Limited Expectimax</vt:lpstr>
      <vt:lpstr>Modeling Assumptions</vt:lpstr>
      <vt:lpstr>The Dangers of Optimism and Pessimism</vt:lpstr>
      <vt:lpstr>Assumptions vs. Reality</vt:lpstr>
      <vt:lpstr>Uncertainty Everywhere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Binte Jafar, Jeniya T.</dc:creator>
  <cp:lastModifiedBy>Binte Jafar, Jeniya T.</cp:lastModifiedBy>
  <cp:revision>134</cp:revision>
  <dcterms:created xsi:type="dcterms:W3CDTF">2020-06-25T19:45:53Z</dcterms:created>
  <dcterms:modified xsi:type="dcterms:W3CDTF">2020-09-03T13:36:42Z</dcterms:modified>
</cp:coreProperties>
</file>